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54" r:id="rId2"/>
    <p:sldMasterId id="2147484055" r:id="rId3"/>
    <p:sldMasterId id="2147484439" r:id="rId4"/>
  </p:sldMasterIdLst>
  <p:notesMasterIdLst>
    <p:notesMasterId r:id="rId57"/>
  </p:notesMasterIdLst>
  <p:handoutMasterIdLst>
    <p:handoutMasterId r:id="rId58"/>
  </p:handoutMasterIdLst>
  <p:sldIdLst>
    <p:sldId id="831" r:id="rId5"/>
    <p:sldId id="473" r:id="rId6"/>
    <p:sldId id="832" r:id="rId7"/>
    <p:sldId id="697" r:id="rId8"/>
    <p:sldId id="791" r:id="rId9"/>
    <p:sldId id="833" r:id="rId10"/>
    <p:sldId id="862" r:id="rId11"/>
    <p:sldId id="863" r:id="rId12"/>
    <p:sldId id="834" r:id="rId13"/>
    <p:sldId id="835" r:id="rId14"/>
    <p:sldId id="841" r:id="rId15"/>
    <p:sldId id="792" r:id="rId16"/>
    <p:sldId id="794" r:id="rId17"/>
    <p:sldId id="837" r:id="rId18"/>
    <p:sldId id="838" r:id="rId19"/>
    <p:sldId id="839" r:id="rId20"/>
    <p:sldId id="840" r:id="rId21"/>
    <p:sldId id="795" r:id="rId22"/>
    <p:sldId id="825" r:id="rId23"/>
    <p:sldId id="797" r:id="rId24"/>
    <p:sldId id="798" r:id="rId25"/>
    <p:sldId id="799" r:id="rId26"/>
    <p:sldId id="826" r:id="rId27"/>
    <p:sldId id="827" r:id="rId28"/>
    <p:sldId id="842" r:id="rId29"/>
    <p:sldId id="843" r:id="rId30"/>
    <p:sldId id="803" r:id="rId31"/>
    <p:sldId id="844" r:id="rId32"/>
    <p:sldId id="857" r:id="rId33"/>
    <p:sldId id="858" r:id="rId34"/>
    <p:sldId id="859" r:id="rId35"/>
    <p:sldId id="861" r:id="rId36"/>
    <p:sldId id="804" r:id="rId37"/>
    <p:sldId id="828" r:id="rId38"/>
    <p:sldId id="829" r:id="rId39"/>
    <p:sldId id="807" r:id="rId40"/>
    <p:sldId id="808" r:id="rId41"/>
    <p:sldId id="824" r:id="rId42"/>
    <p:sldId id="854" r:id="rId43"/>
    <p:sldId id="845" r:id="rId44"/>
    <p:sldId id="809" r:id="rId45"/>
    <p:sldId id="848" r:id="rId46"/>
    <p:sldId id="849" r:id="rId47"/>
    <p:sldId id="830" r:id="rId48"/>
    <p:sldId id="812" r:id="rId49"/>
    <p:sldId id="850" r:id="rId50"/>
    <p:sldId id="851" r:id="rId51"/>
    <p:sldId id="813" r:id="rId52"/>
    <p:sldId id="814" r:id="rId53"/>
    <p:sldId id="852" r:id="rId54"/>
    <p:sldId id="853" r:id="rId55"/>
    <p:sldId id="815" r:id="rId5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2C8"/>
    <a:srgbClr val="43A64A"/>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71" autoAdjust="0"/>
    <p:restoredTop sz="81225" autoAdjust="0"/>
  </p:normalViewPr>
  <p:slideViewPr>
    <p:cSldViewPr snapToGrid="0">
      <p:cViewPr>
        <p:scale>
          <a:sx n="100" d="100"/>
          <a:sy n="100" d="100"/>
        </p:scale>
        <p:origin x="808"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41A190C1-21DE-F94D-BFD2-E9368A86D180}"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C6D89E8-7527-8B4A-A600-CA44C69FAA14}" type="slidenum">
              <a:rPr lang="en-US"/>
              <a:pPr/>
              <a:t>‹#›</a:t>
            </a:fld>
            <a:endParaRPr lang="en-US"/>
          </a:p>
        </p:txBody>
      </p:sp>
    </p:spTree>
    <p:extLst>
      <p:ext uri="{BB962C8B-B14F-4D97-AF65-F5344CB8AC3E}">
        <p14:creationId xmlns:p14="http://schemas.microsoft.com/office/powerpoint/2010/main" val="3653228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1093601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r>
              <a:rPr lang="en-US" b="1" i="1"/>
              <a:t>Pre-class music: </a:t>
            </a:r>
            <a:r>
              <a:rPr lang="en-US" i="1"/>
              <a:t>Urinetown</a:t>
            </a:r>
            <a:r>
              <a:rPr lang="en-US"/>
              <a:t>,</a:t>
            </a:r>
            <a:r>
              <a:rPr lang="en-US" b="1" i="1"/>
              <a:t> </a:t>
            </a:r>
            <a:r>
              <a:rPr lang="en-US"/>
              <a:t>“It’s a Privilege to Pee” (see Tip #354)</a:t>
            </a:r>
          </a:p>
          <a:p>
            <a:endParaRPr lang="en-US"/>
          </a:p>
          <a:p>
            <a:r>
              <a:rPr lang="en-US"/>
              <a:t>This song, from the musical </a:t>
            </a:r>
            <a:r>
              <a:rPr lang="en-US" i="1"/>
              <a:t>Urinetown</a:t>
            </a:r>
            <a:r>
              <a:rPr lang="en-US"/>
              <a:t>, includes the basics of supply and demand played out, as well as how a monopolist can interfere with the market.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Substitutes</a:t>
            </a:r>
          </a:p>
          <a:p>
            <a:pPr marL="171450" indent="-171450">
              <a:buFont typeface="Arial" charset="0"/>
              <a:buChar char="•"/>
            </a:pPr>
            <a:r>
              <a:rPr lang="en-US" dirty="0"/>
              <a:t>The firm</a:t>
            </a:r>
          </a:p>
          <a:p>
            <a:pPr marL="171450" indent="-171450">
              <a:buFont typeface="Arial" charset="0"/>
              <a:buChar char="•"/>
            </a:pPr>
            <a:r>
              <a:rPr lang="en-US" dirty="0"/>
              <a:t>Monopoly power</a:t>
            </a:r>
          </a:p>
          <a:p>
            <a:pPr marL="171450" indent="-171450">
              <a:buFont typeface="Arial" charset="0"/>
              <a:buChar char="•"/>
            </a:pPr>
            <a:r>
              <a:rPr lang="en-US" dirty="0"/>
              <a:t>Market power</a:t>
            </a:r>
          </a:p>
          <a:p>
            <a:pPr>
              <a:buFontTx/>
              <a:buChar char="•"/>
            </a:pPr>
            <a:endParaRPr lang="en-US" dirty="0"/>
          </a:p>
          <a:p>
            <a:r>
              <a:rPr lang="en-US" dirty="0"/>
              <a:t>Another example:</a:t>
            </a:r>
          </a:p>
          <a:p>
            <a:pPr marL="171450" indent="-171450">
              <a:buFont typeface="Arial" charset="0"/>
              <a:buChar char="•"/>
            </a:pPr>
            <a:r>
              <a:rPr lang="en-US" dirty="0"/>
              <a:t>If you are familiar with </a:t>
            </a:r>
            <a:r>
              <a:rPr lang="en-US" dirty="0" err="1"/>
              <a:t>Bastiat</a:t>
            </a:r>
            <a:r>
              <a:rPr lang="en-US" dirty="0"/>
              <a:t>, his “Petition from the Manufacturers of Candles…” is a nice comparison to Burns’ solution to eliminating substitutes.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Supply and demand</a:t>
            </a:r>
          </a:p>
          <a:p>
            <a:pPr marL="171450" indent="-171450">
              <a:buFont typeface="Arial" charset="0"/>
              <a:buChar char="•"/>
            </a:pPr>
            <a:r>
              <a:rPr lang="en-US" dirty="0"/>
              <a:t>Inelastic demand</a:t>
            </a:r>
          </a:p>
          <a:p>
            <a:pPr marL="171450" indent="-171450">
              <a:buFont typeface="Arial" charset="0"/>
              <a:buChar char="•"/>
            </a:pPr>
            <a:r>
              <a:rPr lang="en-US" dirty="0"/>
              <a:t>Cornering the market</a:t>
            </a:r>
          </a:p>
          <a:p>
            <a:pPr marL="171450" indent="-171450">
              <a:buFont typeface="Arial" charset="0"/>
              <a:buChar char="•"/>
            </a:pPr>
            <a:r>
              <a:rPr lang="en-US" dirty="0"/>
              <a:t>Market power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Control of resources:</a:t>
            </a:r>
          </a:p>
          <a:p>
            <a:pPr marL="171450" indent="-171450">
              <a:buFont typeface="Arial" charset="0"/>
              <a:buChar char="•"/>
            </a:pPr>
            <a:r>
              <a:rPr lang="en-US" dirty="0"/>
              <a:t>ALCOA (Aluminum Company of America) came to dominate aluminum since they owned around 90 percent of world’s bauxite mines.</a:t>
            </a:r>
          </a:p>
          <a:p>
            <a:pPr marL="171450" indent="-171450">
              <a:buFont typeface="Arial" charset="0"/>
              <a:buChar char="•"/>
            </a:pPr>
            <a:r>
              <a:rPr lang="en-US" altLang="ja-JP" dirty="0"/>
              <a:t>DeBeers controls over 90 percent of the world’s diamond supply.</a:t>
            </a:r>
          </a:p>
          <a:p>
            <a:pPr marL="628650" lvl="1" indent="-171450">
              <a:buFont typeface="Arial" charset="0"/>
              <a:buChar char="•"/>
            </a:pPr>
            <a:r>
              <a:rPr lang="en-US" altLang="ja-JP" dirty="0"/>
              <a:t>You could discuss how DeBeers maintained its market power.</a:t>
            </a:r>
          </a:p>
          <a:p>
            <a:pPr marL="1314450" lvl="2" indent="-171450">
              <a:buFont typeface="Arial" charset="0"/>
              <a:buChar char="•"/>
            </a:pPr>
            <a:r>
              <a:rPr lang="en-US" altLang="ja-JP" dirty="0">
                <a:ea typeface="ヒラギノ角ゴ Pro W3" pitchFamily="-107" charset="-128"/>
                <a:cs typeface="ヒラギノ角ゴ Pro W3" pitchFamily="-107" charset="-128"/>
              </a:rPr>
              <a:t>Faced with used diamonds as substitutes for new diamonds, DeBeers developed the “Diamonds are Forever” slogan.</a:t>
            </a:r>
          </a:p>
          <a:p>
            <a:pPr marL="628650" lvl="1" indent="-171450">
              <a:buFont typeface="Arial" charset="0"/>
              <a:buChar char="•"/>
            </a:pPr>
            <a:r>
              <a:rPr lang="en-US" altLang="ja-JP" dirty="0"/>
              <a:t>Ask students how the reduction of used diamonds and the slogan affected the demand for new diamonds.</a:t>
            </a:r>
          </a:p>
          <a:p>
            <a:endParaRPr lang="en-US" dirty="0"/>
          </a:p>
          <a:p>
            <a:r>
              <a:rPr lang="en-US" b="0" dirty="0"/>
              <a:t>Raising capital:</a:t>
            </a:r>
          </a:p>
          <a:p>
            <a:pPr marL="171450" indent="-171450">
              <a:buFont typeface="Arial" charset="0"/>
              <a:buChar char="•"/>
            </a:pPr>
            <a:r>
              <a:rPr lang="en-US" dirty="0"/>
              <a:t>Difficult to compete with an established monopoly that already has a huge amount of capital and equipment  </a:t>
            </a:r>
          </a:p>
          <a:p>
            <a:pPr marL="171450" indent="-171450">
              <a:buFont typeface="Arial" charset="0"/>
              <a:buChar char="•"/>
            </a:pPr>
            <a:r>
              <a:rPr lang="en-US" altLang="ja-JP" dirty="0"/>
              <a:t>To compete effectively, an entrant would have a difficult time finding a lender willing to lend it sufficient capital</a:t>
            </a:r>
          </a:p>
          <a:p>
            <a:pPr marL="171450" indent="-171450">
              <a:buFont typeface="Arial" charset="0"/>
              <a:buChar char="•"/>
            </a:pPr>
            <a:r>
              <a:rPr lang="en-US" dirty="0"/>
              <a:t>Could also note that entrants would face higher debt costs since they might be perceived as a riskier investment</a:t>
            </a:r>
          </a:p>
          <a:p>
            <a:pPr>
              <a:buFontTx/>
              <a:buChar char="•"/>
            </a:pPr>
            <a:endParaRPr lang="en-US" dirty="0"/>
          </a:p>
          <a:p>
            <a:r>
              <a:rPr lang="en-US" b="0" dirty="0"/>
              <a:t>Economies of </a:t>
            </a:r>
            <a:r>
              <a:rPr lang="en-US" b="0" dirty="0" smtClean="0"/>
              <a:t>scale:</a:t>
            </a:r>
            <a:r>
              <a:rPr lang="en-US" b="0" baseline="0" dirty="0"/>
              <a:t> </a:t>
            </a:r>
            <a:r>
              <a:rPr lang="en-US" dirty="0" smtClean="0"/>
              <a:t>Occur </a:t>
            </a:r>
            <a:r>
              <a:rPr lang="en-US" dirty="0"/>
              <a:t>when long-run average costs fall as production expands</a:t>
            </a:r>
          </a:p>
          <a:p>
            <a:pPr marL="171450" indent="-171450">
              <a:buFont typeface="Arial" charset="0"/>
              <a:buChar char="•"/>
            </a:pPr>
            <a:r>
              <a:rPr lang="en-US" dirty="0"/>
              <a:t>Text uses the </a:t>
            </a:r>
            <a:r>
              <a:rPr lang="en-US" i="1" dirty="0"/>
              <a:t>distribution</a:t>
            </a:r>
            <a:r>
              <a:rPr lang="en-US" dirty="0"/>
              <a:t> of electricity as </a:t>
            </a:r>
            <a:r>
              <a:rPr lang="en-US" dirty="0" smtClean="0"/>
              <a:t>example.</a:t>
            </a:r>
          </a:p>
          <a:p>
            <a:pPr marL="171450" indent="-171450">
              <a:buFont typeface="Arial" charset="0"/>
              <a:buChar char="•"/>
            </a:pPr>
            <a:r>
              <a:rPr lang="en-US" dirty="0" smtClean="0"/>
              <a:t>With </a:t>
            </a:r>
            <a:r>
              <a:rPr lang="en-US" dirty="0"/>
              <a:t>economies of scale, smaller entrants would be at a cost disadvantage compared to larger incumbents. </a:t>
            </a:r>
            <a:endParaRPr lang="en-US" dirty="0" smtClean="0"/>
          </a:p>
          <a:p>
            <a:endParaRPr lang="en-US" sz="2400" dirty="0" smtClean="0">
              <a:latin typeface="Arial" pitchFamily="-107" charset="0"/>
              <a:ea typeface="Arial" pitchFamily="-107" charset="0"/>
              <a:cs typeface="Arial" pitchFamily="-107" charset="0"/>
              <a:sym typeface="Wingdings" pitchFamily="-107" charset="2"/>
            </a:endParaRPr>
          </a:p>
          <a:p>
            <a:r>
              <a:rPr lang="en-US" sz="2400" dirty="0" smtClean="0">
                <a:latin typeface="Arial" pitchFamily="-107" charset="0"/>
                <a:ea typeface="Arial" pitchFamily="-107" charset="0"/>
                <a:cs typeface="Arial" pitchFamily="-107" charset="0"/>
                <a:sym typeface="Wingdings" pitchFamily="-107" charset="2"/>
              </a:rPr>
              <a:t>A </a:t>
            </a:r>
            <a:r>
              <a:rPr lang="en-US" sz="2400" b="1" dirty="0">
                <a:latin typeface="Arial" pitchFamily="-107" charset="0"/>
                <a:ea typeface="Arial" pitchFamily="-107" charset="0"/>
                <a:cs typeface="Arial" pitchFamily="-107" charset="0"/>
                <a:sym typeface="Wingdings" pitchFamily="-107" charset="2"/>
              </a:rPr>
              <a:t>natural monopoly </a:t>
            </a:r>
            <a:r>
              <a:rPr lang="en-US" sz="2400" dirty="0">
                <a:latin typeface="Arial" pitchFamily="-107" charset="0"/>
                <a:ea typeface="Arial" pitchFamily="-107" charset="0"/>
                <a:cs typeface="Arial" pitchFamily="-107" charset="0"/>
                <a:sym typeface="Wingdings" pitchFamily="-107" charset="2"/>
              </a:rPr>
              <a:t>exists because a single large firm has lower costs than any potential competitor</a:t>
            </a:r>
            <a:r>
              <a:rPr lang="en-US" sz="2400" dirty="0" smtClean="0">
                <a:latin typeface="Arial" pitchFamily="-107" charset="0"/>
                <a:ea typeface="Arial" pitchFamily="-107" charset="0"/>
                <a:cs typeface="Arial" pitchFamily="-107" charset="0"/>
                <a:sym typeface="Wingdings" pitchFamily="-107" charset="2"/>
              </a:rPr>
              <a:t>.</a:t>
            </a:r>
          </a:p>
          <a:p>
            <a:endParaRPr lang="en-US" sz="2400" dirty="0" smtClean="0">
              <a:latin typeface="Arial" pitchFamily="-107" charset="0"/>
              <a:ea typeface="Arial" pitchFamily="-107" charset="0"/>
              <a:cs typeface="Arial" pitchFamily="-107" charset="0"/>
              <a:sym typeface="Wingdings" pitchFamily="-107" charset="2"/>
            </a:endParaRPr>
          </a:p>
          <a:p>
            <a:r>
              <a:rPr lang="en-US" sz="2400" dirty="0" smtClean="0">
                <a:latin typeface="Arial" pitchFamily="-107" charset="0"/>
                <a:ea typeface="Arial" pitchFamily="-107" charset="0"/>
                <a:cs typeface="Arial" pitchFamily="-107" charset="0"/>
                <a:sym typeface="Wingdings" pitchFamily="-107" charset="2"/>
              </a:rPr>
              <a:t>[Nguyen Thai | </a:t>
            </a:r>
            <a:r>
              <a:rPr lang="en-US" sz="2400" dirty="0" err="1" smtClean="0">
                <a:latin typeface="Arial" pitchFamily="-107" charset="0"/>
                <a:ea typeface="Arial" pitchFamily="-107" charset="0"/>
                <a:cs typeface="Arial" pitchFamily="-107" charset="0"/>
                <a:sym typeface="Wingdings" pitchFamily="-107" charset="2"/>
              </a:rPr>
              <a:t>Dreamstime.com</a:t>
            </a:r>
            <a:r>
              <a:rPr lang="en-US" sz="2400" dirty="0" smtClean="0">
                <a:latin typeface="Arial" pitchFamily="-107" charset="0"/>
                <a:ea typeface="Arial" pitchFamily="-107" charset="0"/>
                <a:cs typeface="Arial" pitchFamily="-107" charset="0"/>
                <a:sym typeface="Wingdings" pitchFamily="-107" charset="2"/>
              </a:rPr>
              <a:t>]</a:t>
            </a:r>
            <a:endParaRPr lang="en-US" sz="2400" dirty="0">
              <a:latin typeface="Arial" pitchFamily="-107" charset="0"/>
              <a:ea typeface="Arial" pitchFamily="-107" charset="0"/>
              <a:cs typeface="Arial" pitchFamily="-107" charset="0"/>
              <a:sym typeface="Wingdings" pitchFamily="-107" charset="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000" b="1" i="1" dirty="0"/>
              <a:t>Lecture notes:</a:t>
            </a:r>
          </a:p>
          <a:p>
            <a:endParaRPr lang="en-US" sz="1000" b="1" i="1" dirty="0"/>
          </a:p>
          <a:p>
            <a:r>
              <a:rPr lang="en-US" sz="1000" dirty="0"/>
              <a:t>Licenses:</a:t>
            </a:r>
          </a:p>
          <a:p>
            <a:pPr marL="171450" indent="-171450">
              <a:buFont typeface="Arial" charset="0"/>
              <a:buChar char="•"/>
            </a:pPr>
            <a:r>
              <a:rPr lang="en-US" sz="1000" dirty="0"/>
              <a:t>Pros:</a:t>
            </a:r>
          </a:p>
          <a:p>
            <a:pPr marL="628650" lvl="1" indent="-171450">
              <a:buFontTx/>
              <a:buChar char="•"/>
            </a:pPr>
            <a:r>
              <a:rPr lang="en-US" sz="1000" dirty="0"/>
              <a:t>Minimize negative externalities (e.g., medical licenses)</a:t>
            </a:r>
          </a:p>
          <a:p>
            <a:pPr marL="628650" lvl="1" indent="-171450">
              <a:buFontTx/>
              <a:buChar char="•"/>
            </a:pPr>
            <a:r>
              <a:rPr lang="en-US" sz="1000" dirty="0"/>
              <a:t>Economies of scale (e.g., one firm can provide the good at a lower cost than multiple firms can)</a:t>
            </a:r>
          </a:p>
          <a:p>
            <a:pPr marL="171450" indent="-171450">
              <a:buFont typeface="Arial" charset="0"/>
              <a:buChar char="•"/>
            </a:pPr>
            <a:r>
              <a:rPr lang="en-US" sz="1000" dirty="0"/>
              <a:t>Cons:</a:t>
            </a:r>
          </a:p>
          <a:p>
            <a:pPr marL="628650" lvl="1" indent="-171450">
              <a:buFontTx/>
              <a:buChar char="•"/>
            </a:pPr>
            <a:r>
              <a:rPr lang="en-US" sz="1000" dirty="0"/>
              <a:t>Limit supply so consumers have less choice and pay higher prices</a:t>
            </a:r>
          </a:p>
          <a:p>
            <a:pPr marL="628650" lvl="1" indent="-171450">
              <a:buFontTx/>
              <a:buChar char="•"/>
            </a:pPr>
            <a:r>
              <a:rPr lang="en-US" sz="1000" dirty="0"/>
              <a:t>Corruption and bribery to obtain license</a:t>
            </a:r>
          </a:p>
          <a:p>
            <a:endParaRPr lang="en-US" sz="1000" dirty="0"/>
          </a:p>
          <a:p>
            <a:r>
              <a:rPr lang="en-US" sz="1000" dirty="0"/>
              <a:t>Patents:</a:t>
            </a:r>
          </a:p>
          <a:p>
            <a:pPr marL="171450" indent="-171450">
              <a:buFont typeface="Arial" charset="0"/>
              <a:buChar char="•"/>
            </a:pPr>
            <a:r>
              <a:rPr lang="en-US" sz="1000" dirty="0"/>
              <a:t>Pros:</a:t>
            </a:r>
          </a:p>
          <a:p>
            <a:pPr marL="628650" lvl="1" indent="-171450">
              <a:buFontTx/>
              <a:buChar char="•"/>
            </a:pPr>
            <a:r>
              <a:rPr lang="en-US" sz="1000" dirty="0"/>
              <a:t>Create stronger incentives to develop new goods (e.g., new drugs, new music)</a:t>
            </a:r>
          </a:p>
          <a:p>
            <a:pPr marL="171450" indent="-171450">
              <a:buFont typeface="Arial" charset="0"/>
              <a:buChar char="•"/>
            </a:pPr>
            <a:r>
              <a:rPr lang="en-US" sz="1000" dirty="0"/>
              <a:t>Cons:</a:t>
            </a:r>
          </a:p>
          <a:p>
            <a:pPr marL="628650" lvl="1" indent="-171450">
              <a:buFontTx/>
              <a:buChar char="•"/>
            </a:pPr>
            <a:r>
              <a:rPr lang="en-US" sz="1000" dirty="0"/>
              <a:t>Unintended consequences  </a:t>
            </a:r>
          </a:p>
          <a:p>
            <a:pPr marL="628650" lvl="1" indent="-171450">
              <a:buFontTx/>
              <a:buChar char="•"/>
            </a:pPr>
            <a:r>
              <a:rPr lang="en-US" sz="1000" dirty="0"/>
              <a:t>Justin Bieber was able to use his Internet fame to launch his career without his music being tightly controlled by music studio copyrights.</a:t>
            </a:r>
          </a:p>
          <a:p>
            <a:pPr marL="628650" lvl="1" indent="-171450">
              <a:buFontTx/>
              <a:buChar char="•"/>
            </a:pPr>
            <a:r>
              <a:rPr lang="en-US" sz="1000" dirty="0"/>
              <a:t>Length of drug patents can postpone the introduction of generic drugs</a:t>
            </a:r>
          </a:p>
          <a:p>
            <a:endParaRPr lang="en-US" sz="1000" dirty="0"/>
          </a:p>
          <a:p>
            <a:r>
              <a:rPr lang="en-US" sz="1000" dirty="0"/>
              <a:t>When discussing patents and copyright law, specifically file sharing and/or music and movie pirating, ask how many of your students are in favor of the MPAA or RIAAF</a:t>
            </a:r>
            <a:r>
              <a:rPr lang="en-US" sz="1000" dirty="0" smtClean="0"/>
              <a:t>.</a:t>
            </a:r>
          </a:p>
          <a:p>
            <a:endParaRPr lang="en-US" sz="1000" dirty="0" smtClean="0"/>
          </a:p>
          <a:p>
            <a:r>
              <a:rPr lang="en-US" sz="1000" dirty="0" smtClean="0"/>
              <a:t>[Taylor Swift: ROBYN BECK/AFP/Getty Images; pills: Michelle Del</a:t>
            </a:r>
            <a:r>
              <a:rPr lang="en-US" sz="1000" baseline="0" dirty="0" smtClean="0"/>
              <a:t> </a:t>
            </a:r>
            <a:r>
              <a:rPr lang="en-US" sz="1000" dirty="0" err="1" smtClean="0"/>
              <a:t>Guercio</a:t>
            </a:r>
            <a:r>
              <a:rPr lang="en-US" sz="1000" dirty="0" smtClean="0"/>
              <a:t>/Photo Researchers/Getty Images]</a:t>
            </a: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Real-world example: </a:t>
            </a:r>
            <a:r>
              <a:rPr lang="en-US" dirty="0"/>
              <a:t>How Pennsylvania Tried to Protect Its Liquor Monopoly </a:t>
            </a:r>
            <a:r>
              <a:rPr lang="en-US" dirty="0" smtClean="0"/>
              <a:t>(See </a:t>
            </a:r>
            <a:r>
              <a:rPr lang="en-US" dirty="0"/>
              <a:t>Tip</a:t>
            </a:r>
            <a:r>
              <a:rPr lang="en-US" sz="1000" dirty="0"/>
              <a:t> #366</a:t>
            </a:r>
            <a:r>
              <a:rPr lang="en-US" sz="1000" dirty="0" smtClean="0"/>
              <a:t>)</a:t>
            </a:r>
            <a:endParaRPr lang="en-US" sz="1000" b="1" i="1" dirty="0"/>
          </a:p>
          <a:p>
            <a:pPr marL="171450" indent="-171450">
              <a:buFont typeface="Arial" charset="0"/>
              <a:buChar char="•"/>
            </a:pPr>
            <a:r>
              <a:rPr lang="en-US" sz="1000" dirty="0"/>
              <a:t>This is a fun example of government monopolies</a:t>
            </a:r>
            <a:r>
              <a:rPr lang="en-US" sz="1000" dirty="0" smtClean="0"/>
              <a:t>.</a:t>
            </a:r>
            <a:endParaRPr lang="en-US"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b="1" i="1"/>
              <a:t>Lecture tip:</a:t>
            </a:r>
          </a:p>
          <a:p>
            <a:r>
              <a:rPr lang="en-US"/>
              <a:t>Review the parts of the table on this slide before moving on to the next slide.</a:t>
            </a:r>
          </a:p>
          <a:p>
            <a:endParaRPr lang="en-US"/>
          </a:p>
          <a:p>
            <a:r>
              <a:rPr lang="en-US" b="1" i="1"/>
              <a:t>Lecture notes:</a:t>
            </a:r>
            <a:endParaRPr lang="en-US"/>
          </a:p>
          <a:p>
            <a:r>
              <a:rPr lang="en-US"/>
              <a:t>A </a:t>
            </a:r>
            <a:r>
              <a:rPr lang="en-US" i="1"/>
              <a:t>price maker </a:t>
            </a:r>
            <a:r>
              <a:rPr lang="en-US"/>
              <a:t>has some control over the price it charges.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i="1"/>
              <a:t>Clicker question:</a:t>
            </a:r>
          </a:p>
          <a:p>
            <a:r>
              <a:rPr lang="en-US"/>
              <a:t>Correct answer: B, a cable TV company</a:t>
            </a:r>
          </a:p>
          <a:p>
            <a:endParaRPr lang="en-US"/>
          </a:p>
          <a:p>
            <a:r>
              <a:rPr lang="en-US"/>
              <a:t>Town utilities (including cable, gas, electricity, and water) are usually natural monopolies due to their cost structure.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b="1" i="1" dirty="0"/>
              <a:t>Clicker question:</a:t>
            </a:r>
          </a:p>
          <a:p>
            <a:r>
              <a:rPr lang="en-US" dirty="0"/>
              <a:t>Correct answer: A, an incentive to innovate</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Lecture tip:</a:t>
            </a:r>
            <a:endParaRPr lang="en-US" dirty="0"/>
          </a:p>
          <a:p>
            <a:r>
              <a:rPr lang="en-US" dirty="0"/>
              <a:t>Make sure to emphasize that the patent is not the invention itself. The patent </a:t>
            </a:r>
            <a:r>
              <a:rPr lang="en-US" i="1" dirty="0"/>
              <a:t>protects</a:t>
            </a:r>
            <a:r>
              <a:rPr lang="en-US" dirty="0"/>
              <a:t> your invention and allows you to gain temporary monopoly status on your invention.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b="1" i="1"/>
              <a:t>Lecture notes:</a:t>
            </a:r>
          </a:p>
          <a:p>
            <a:r>
              <a:rPr lang="en-US"/>
              <a:t>What does this say about each firm’s demand curve?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10.1</a:t>
            </a:r>
          </a:p>
          <a:p>
            <a:endParaRPr lang="en-US" dirty="0"/>
          </a:p>
          <a:p>
            <a:r>
              <a:rPr lang="en-US" b="1" i="1" dirty="0"/>
              <a:t>Lecture notes:</a:t>
            </a:r>
          </a:p>
          <a:p>
            <a:endParaRPr lang="en-US" dirty="0"/>
          </a:p>
          <a:p>
            <a:r>
              <a:rPr lang="en-US" dirty="0"/>
              <a:t>First click: </a:t>
            </a:r>
          </a:p>
          <a:p>
            <a:pPr marL="171450" indent="-171450">
              <a:buFont typeface="Arial" charset="0"/>
              <a:buChar char="•"/>
            </a:pPr>
            <a:r>
              <a:rPr lang="en-US" dirty="0"/>
              <a:t>Draws demand curve for competitive firm</a:t>
            </a:r>
          </a:p>
          <a:p>
            <a:pPr marL="171450" indent="-171450">
              <a:buFont typeface="Arial" charset="0"/>
              <a:buChar char="•"/>
            </a:pPr>
            <a:r>
              <a:rPr lang="en-US" dirty="0"/>
              <a:t>Perfectly elastic or horizontal at the market price</a:t>
            </a:r>
          </a:p>
          <a:p>
            <a:pPr marL="171450" indent="-171450">
              <a:buFont typeface="Arial" charset="0"/>
              <a:buChar char="•"/>
            </a:pPr>
            <a:r>
              <a:rPr lang="en-US" dirty="0"/>
              <a:t>Firm can sell all it wants without lowering price</a:t>
            </a:r>
          </a:p>
          <a:p>
            <a:r>
              <a:rPr lang="en-US" dirty="0"/>
              <a:t>Second click: </a:t>
            </a:r>
          </a:p>
          <a:p>
            <a:pPr marL="171450" indent="-171450">
              <a:buFont typeface="Arial" charset="0"/>
              <a:buChar char="•"/>
            </a:pPr>
            <a:r>
              <a:rPr lang="en-US" dirty="0"/>
              <a:t>Draws demand curve for monopolists</a:t>
            </a:r>
          </a:p>
          <a:p>
            <a:pPr marL="171450" indent="-171450">
              <a:buFont typeface="Arial" charset="0"/>
              <a:buChar char="•"/>
            </a:pPr>
            <a:r>
              <a:rPr lang="en-US" dirty="0"/>
              <a:t>Since only firm, its demand curve is the market demand curve</a:t>
            </a:r>
          </a:p>
          <a:p>
            <a:pPr marL="171450" indent="-171450">
              <a:buFont typeface="Arial" charset="0"/>
              <a:buChar char="•"/>
            </a:pPr>
            <a:r>
              <a:rPr lang="en-US" dirty="0"/>
              <a:t>Because of the law of demand, the higher the price a monopolist charges, the less it sells</a:t>
            </a:r>
          </a:p>
          <a:p>
            <a:pPr marL="171450" indent="-171450">
              <a:buFont typeface="Arial" charset="0"/>
              <a:buChar char="•"/>
            </a:pPr>
            <a:r>
              <a:rPr lang="en-US" dirty="0"/>
              <a:t>Whether the monopolist charges a relatively high price or low price will depend on the elasticity of demand</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b="1" i="1" dirty="0"/>
          </a:p>
          <a:p>
            <a:r>
              <a:rPr lang="en-US" dirty="0"/>
              <a:t>Before you begin your lecture on understanding monopoly, it’s a good idea to remind students of the following:</a:t>
            </a:r>
          </a:p>
          <a:p>
            <a:pPr marL="171450" indent="-171450">
              <a:buFont typeface="Arial" charset="0"/>
              <a:buChar char="•"/>
            </a:pPr>
            <a:r>
              <a:rPr lang="en-US" dirty="0"/>
              <a:t>Just because this is a new chapter, they can</a:t>
            </a:r>
            <a:r>
              <a:rPr lang="ja-JP" altLang="en-US" dirty="0"/>
              <a:t>’</a:t>
            </a:r>
            <a:r>
              <a:rPr lang="en-US" altLang="ja-JP" dirty="0"/>
              <a:t>t forget about old material. </a:t>
            </a:r>
          </a:p>
          <a:p>
            <a:pPr marL="171450" indent="-171450">
              <a:buFont typeface="Arial" charset="0"/>
              <a:buChar char="•"/>
            </a:pPr>
            <a:r>
              <a:rPr lang="en-US" altLang="ja-JP" dirty="0"/>
              <a:t>Parts of this chapter will involve comparing the market structures of monopoly and perfect competition.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r>
              <a:rPr lang="en-US" b="1" i="1" dirty="0"/>
              <a:t>Lecture notes:</a:t>
            </a:r>
          </a:p>
          <a:p>
            <a:endParaRPr lang="en-US" dirty="0"/>
          </a:p>
          <a:p>
            <a:r>
              <a:rPr lang="en-US" dirty="0"/>
              <a:t>Under perfect competition, the firm’s marginal revenue was simply the market price.</a:t>
            </a:r>
          </a:p>
          <a:p>
            <a:endParaRPr lang="en-US" dirty="0"/>
          </a:p>
          <a:p>
            <a:r>
              <a:rPr lang="en-US" dirty="0"/>
              <a:t>Since a monopolist is the only firm in the market, its marginal revenue will depend on what price it decides to charge.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Table 10.2</a:t>
            </a:r>
            <a:r>
              <a:rPr lang="en-US" dirty="0"/>
              <a:t>,</a:t>
            </a:r>
            <a:r>
              <a:rPr lang="en-US" b="1" i="1" dirty="0"/>
              <a:t> </a:t>
            </a:r>
            <a:r>
              <a:rPr lang="en-US" dirty="0"/>
              <a:t>Calculating the Monopolist’s Marginal Revenue</a:t>
            </a:r>
          </a:p>
          <a:p>
            <a:endParaRPr lang="en-US" b="1" i="1" dirty="0"/>
          </a:p>
          <a:p>
            <a:r>
              <a:rPr lang="en-US" b="1" i="1" dirty="0"/>
              <a:t>Lecture notes:</a:t>
            </a:r>
          </a:p>
          <a:p>
            <a:r>
              <a:rPr lang="en-US" dirty="0"/>
              <a:t>Notice the inverse relationship between output (</a:t>
            </a:r>
            <a:r>
              <a:rPr lang="en-US" i="1" dirty="0"/>
              <a:t>quantity</a:t>
            </a:r>
            <a:r>
              <a:rPr lang="en-US" dirty="0"/>
              <a:t>) and price since the monopolist faces a downward-sloping demand curve.</a:t>
            </a:r>
          </a:p>
          <a:p>
            <a:endParaRPr lang="en-US" dirty="0"/>
          </a:p>
          <a:p>
            <a:r>
              <a:rPr lang="en-US" dirty="0"/>
              <a:t>Total revenue is calculated by multiplying output by price: (TR = Q </a:t>
            </a:r>
            <a:r>
              <a:rPr lang="en-US" dirty="0">
                <a:sym typeface="Symbol" pitchFamily="-107" charset="2"/>
              </a:rPr>
              <a:t></a:t>
            </a:r>
            <a:r>
              <a:rPr lang="en-US" dirty="0"/>
              <a:t> P). </a:t>
            </a:r>
          </a:p>
          <a:p>
            <a:pPr marL="171450" indent="-171450">
              <a:buFont typeface="Arial" charset="0"/>
              <a:buChar char="•"/>
            </a:pPr>
            <a:r>
              <a:rPr lang="en-US" dirty="0"/>
              <a:t>From P = $100 to P = $50, TR increases.</a:t>
            </a:r>
          </a:p>
          <a:p>
            <a:pPr marL="171450" indent="-171450">
              <a:buFont typeface="Arial" charset="0"/>
              <a:buChar char="•"/>
            </a:pPr>
            <a:r>
              <a:rPr lang="en-US" dirty="0"/>
              <a:t>Then from P = $50 to P = $0, TR decreases.</a:t>
            </a:r>
          </a:p>
          <a:p>
            <a:pPr>
              <a:buFontTx/>
              <a:buChar char="•"/>
            </a:pPr>
            <a:endParaRPr lang="en-US" dirty="0"/>
          </a:p>
          <a:p>
            <a:r>
              <a:rPr lang="en-US" dirty="0"/>
              <a:t>To get marginal revenue, calculate the change in revenue as the price falls each time.</a:t>
            </a:r>
          </a:p>
          <a:p>
            <a:endParaRPr lang="en-US" dirty="0"/>
          </a:p>
          <a:p>
            <a:r>
              <a:rPr lang="en-US" dirty="0"/>
              <a:t>Go over a few examples with students.</a:t>
            </a:r>
          </a:p>
          <a:p>
            <a:endParaRPr lang="en-US" dirty="0"/>
          </a:p>
          <a:p>
            <a:r>
              <a:rPr lang="en-US" dirty="0"/>
              <a:t>Note the following:</a:t>
            </a:r>
          </a:p>
          <a:p>
            <a:pPr marL="171450" indent="-171450">
              <a:buFont typeface="Arial" charset="0"/>
              <a:buChar char="•"/>
            </a:pPr>
            <a:r>
              <a:rPr lang="en-US" dirty="0"/>
              <a:t>When total revenue is increasing, marginal revenue is positive and gets smaller and smaller; this is indicated by the green numbers.</a:t>
            </a:r>
          </a:p>
          <a:p>
            <a:pPr marL="171450" indent="-171450">
              <a:buFont typeface="Arial" charset="0"/>
              <a:buChar char="•"/>
            </a:pPr>
            <a:r>
              <a:rPr lang="en-US" dirty="0"/>
              <a:t>When total revenue is decreasing, marginal revenue is negative and gets larger and larger (negative); this is indicated by the red numbers.</a:t>
            </a:r>
          </a:p>
          <a:p>
            <a:pPr>
              <a:buFontTx/>
              <a:buChar char="•"/>
            </a:pPr>
            <a:endParaRPr lang="en-US" dirty="0"/>
          </a:p>
          <a:p>
            <a:pPr>
              <a:buFontTx/>
              <a:buChar char="•"/>
            </a:pPr>
            <a:endParaRPr lang="en-US" dirty="0"/>
          </a:p>
          <a:p>
            <a:endParaRPr lang="en-US"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b="1" i="1"/>
              <a:t>Lecture notes:</a:t>
            </a:r>
          </a:p>
          <a:p>
            <a:endParaRPr lang="en-US"/>
          </a:p>
          <a:p>
            <a:r>
              <a:rPr lang="en-US"/>
              <a:t>In the most simplistic form, you could tell your students to imagine the following: </a:t>
            </a:r>
            <a:r>
              <a:rPr lang="ja-JP" altLang="en-US"/>
              <a:t>“</a:t>
            </a:r>
            <a:r>
              <a:rPr lang="en-US" altLang="ja-JP"/>
              <a:t>I</a:t>
            </a:r>
            <a:r>
              <a:rPr lang="ja-JP" altLang="en-US"/>
              <a:t>’</a:t>
            </a:r>
            <a:r>
              <a:rPr lang="en-US" altLang="ja-JP"/>
              <a:t>m a monopoly and have all the market power. Do I want to sell a small amount at very high prices, a lot of output at low prices, or something in between?</a:t>
            </a:r>
            <a:r>
              <a:rPr lang="ja-JP" altLang="en-US"/>
              <a:t>”</a:t>
            </a:r>
            <a:endParaRPr lang="en-US" altLang="ja-JP"/>
          </a:p>
          <a:p>
            <a:endParaRPr lang="en-US"/>
          </a:p>
          <a:p>
            <a:r>
              <a:rPr lang="en-US"/>
              <a:t>The firm would need to examine the marginal consequences of placing too high or too low of a price.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sz="1100" b="1" i="1" dirty="0"/>
              <a:t>Image: </a:t>
            </a:r>
            <a:r>
              <a:rPr lang="en-US" sz="1100" dirty="0"/>
              <a:t>Animated Figure 10.2</a:t>
            </a:r>
          </a:p>
          <a:p>
            <a:pPr>
              <a:lnSpc>
                <a:spcPct val="90000"/>
              </a:lnSpc>
            </a:pPr>
            <a:endParaRPr lang="en-US" sz="1100" dirty="0"/>
          </a:p>
          <a:p>
            <a:pPr>
              <a:lnSpc>
                <a:spcPct val="90000"/>
              </a:lnSpc>
            </a:pPr>
            <a:r>
              <a:rPr lang="en-US" sz="1100" b="1" i="1" dirty="0"/>
              <a:t>Lecture notes:</a:t>
            </a:r>
          </a:p>
          <a:p>
            <a:pPr>
              <a:lnSpc>
                <a:spcPct val="90000"/>
              </a:lnSpc>
            </a:pPr>
            <a:endParaRPr lang="en-US" sz="1100" b="1" i="1" dirty="0"/>
          </a:p>
          <a:p>
            <a:pPr>
              <a:lnSpc>
                <a:spcPct val="90000"/>
              </a:lnSpc>
            </a:pPr>
            <a:r>
              <a:rPr lang="en-US" sz="1100" dirty="0"/>
              <a:t>First click:</a:t>
            </a:r>
          </a:p>
          <a:p>
            <a:pPr marL="171450" indent="-171450">
              <a:lnSpc>
                <a:spcPct val="90000"/>
              </a:lnSpc>
              <a:buFont typeface="Arial" charset="0"/>
              <a:buChar char="•"/>
            </a:pPr>
            <a:r>
              <a:rPr lang="en-US" sz="1100" dirty="0"/>
              <a:t>If the monopoly charges $70, it sells 3,000 units.</a:t>
            </a:r>
          </a:p>
          <a:p>
            <a:pPr>
              <a:lnSpc>
                <a:spcPct val="90000"/>
              </a:lnSpc>
            </a:pPr>
            <a:r>
              <a:rPr lang="en-US" sz="1100" dirty="0"/>
              <a:t>Second click:</a:t>
            </a:r>
          </a:p>
          <a:p>
            <a:pPr marL="171450" indent="-171450">
              <a:lnSpc>
                <a:spcPct val="90000"/>
              </a:lnSpc>
              <a:buFont typeface="Arial" charset="0"/>
              <a:buChar char="•"/>
            </a:pPr>
            <a:r>
              <a:rPr lang="en-US" sz="1100" dirty="0"/>
              <a:t>If the monopoly cuts the price to $60, it sells 4,000 units.</a:t>
            </a:r>
          </a:p>
          <a:p>
            <a:pPr>
              <a:lnSpc>
                <a:spcPct val="90000"/>
              </a:lnSpc>
            </a:pPr>
            <a:r>
              <a:rPr lang="en-US" sz="1100" dirty="0"/>
              <a:t>Third click:</a:t>
            </a:r>
          </a:p>
          <a:p>
            <a:pPr marL="171450" indent="-171450">
              <a:lnSpc>
                <a:spcPct val="90000"/>
              </a:lnSpc>
              <a:buFont typeface="Arial" charset="0"/>
              <a:buChar char="•"/>
            </a:pPr>
            <a:r>
              <a:rPr lang="en-US" sz="1100" dirty="0"/>
              <a:t>Price effect</a:t>
            </a:r>
          </a:p>
          <a:p>
            <a:pPr marL="171450" indent="-171450">
              <a:lnSpc>
                <a:spcPct val="90000"/>
              </a:lnSpc>
              <a:buFont typeface="Arial" charset="0"/>
              <a:buChar char="•"/>
            </a:pPr>
            <a:r>
              <a:rPr lang="en-US" sz="1100" dirty="0"/>
              <a:t>By cutting the price by $10, the monopolist loses $30,000 in revenue: $10 x 3,000.</a:t>
            </a:r>
          </a:p>
          <a:p>
            <a:pPr>
              <a:lnSpc>
                <a:spcPct val="90000"/>
              </a:lnSpc>
            </a:pPr>
            <a:r>
              <a:rPr lang="en-US" sz="1100" dirty="0"/>
              <a:t>Fourth click:</a:t>
            </a:r>
          </a:p>
          <a:p>
            <a:pPr marL="171450" indent="-171450">
              <a:lnSpc>
                <a:spcPct val="90000"/>
              </a:lnSpc>
              <a:buFont typeface="Arial" charset="0"/>
              <a:buChar char="•"/>
            </a:pPr>
            <a:r>
              <a:rPr lang="en-US" sz="1100" dirty="0"/>
              <a:t>Output effect</a:t>
            </a:r>
          </a:p>
          <a:p>
            <a:pPr marL="171450" indent="-171450">
              <a:lnSpc>
                <a:spcPct val="90000"/>
              </a:lnSpc>
              <a:buFont typeface="Arial" charset="0"/>
              <a:buChar char="•"/>
            </a:pPr>
            <a:r>
              <a:rPr lang="en-US" sz="1100" dirty="0"/>
              <a:t>But by cutting price, the monopolist sells an additional 1,000 units.</a:t>
            </a:r>
          </a:p>
          <a:p>
            <a:pPr marL="171450" indent="-171450">
              <a:lnSpc>
                <a:spcPct val="90000"/>
              </a:lnSpc>
              <a:buFont typeface="Arial" charset="0"/>
              <a:buChar char="•"/>
            </a:pPr>
            <a:r>
              <a:rPr lang="en-US" sz="1100" dirty="0"/>
              <a:t>Therefore, it gains $60,000 in revenue.</a:t>
            </a:r>
          </a:p>
          <a:p>
            <a:pPr>
              <a:lnSpc>
                <a:spcPct val="90000"/>
              </a:lnSpc>
              <a:buFontTx/>
              <a:buChar char="•"/>
            </a:pPr>
            <a:endParaRPr lang="en-US" sz="1100" dirty="0"/>
          </a:p>
          <a:p>
            <a:pPr>
              <a:lnSpc>
                <a:spcPct val="90000"/>
              </a:lnSpc>
            </a:pPr>
            <a:r>
              <a:rPr lang="en-US" sz="1100" dirty="0"/>
              <a:t>Putting the price effect and output effect together:</a:t>
            </a:r>
          </a:p>
          <a:p>
            <a:pPr marL="171450" indent="-171450">
              <a:lnSpc>
                <a:spcPct val="90000"/>
              </a:lnSpc>
              <a:buFont typeface="Arial" charset="0"/>
              <a:buChar char="•"/>
            </a:pPr>
            <a:r>
              <a:rPr lang="en-US" sz="1100" dirty="0"/>
              <a:t>Revenue increases by $30,000.</a:t>
            </a:r>
          </a:p>
          <a:p>
            <a:pPr marL="171450" indent="-171450">
              <a:lnSpc>
                <a:spcPct val="90000"/>
              </a:lnSpc>
              <a:buFont typeface="Arial" charset="0"/>
              <a:buChar char="•"/>
            </a:pPr>
            <a:r>
              <a:rPr lang="en-US" sz="1100" dirty="0"/>
              <a:t>So when the firm cuts prices from $70 to $60, marginal revenue is $30,000.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10.3</a:t>
            </a:r>
          </a:p>
          <a:p>
            <a:endParaRPr lang="en-US" dirty="0"/>
          </a:p>
          <a:p>
            <a:r>
              <a:rPr lang="en-US" b="1" i="1" dirty="0"/>
              <a:t>Lecture notes:</a:t>
            </a:r>
            <a:endParaRPr lang="en-US" dirty="0"/>
          </a:p>
          <a:p>
            <a:r>
              <a:rPr lang="en-US" dirty="0"/>
              <a:t>A monopolist will maximize profits by producing the output where MR = MC.</a:t>
            </a:r>
          </a:p>
          <a:p>
            <a:endParaRPr lang="en-US" dirty="0"/>
          </a:p>
          <a:p>
            <a:r>
              <a:rPr lang="en-US" dirty="0"/>
              <a:t>First click: </a:t>
            </a:r>
          </a:p>
          <a:p>
            <a:pPr marL="171450" indent="-171450">
              <a:buFont typeface="Arial" charset="0"/>
              <a:buChar char="•"/>
            </a:pPr>
            <a:r>
              <a:rPr lang="en-US" dirty="0"/>
              <a:t>Draws vertical line at Q = 1,000</a:t>
            </a:r>
          </a:p>
          <a:p>
            <a:endParaRPr lang="en-US" dirty="0"/>
          </a:p>
          <a:p>
            <a:r>
              <a:rPr lang="en-US" dirty="0"/>
              <a:t>The monopolist will then set the profit-maximizing price off the demand curve.</a:t>
            </a:r>
          </a:p>
          <a:p>
            <a:pPr marL="171450" indent="-171450">
              <a:buFont typeface="Arial" charset="0"/>
              <a:buChar char="•"/>
            </a:pPr>
            <a:r>
              <a:rPr lang="en-US" dirty="0"/>
              <a:t>At the quantity Q = 1,000, the monopolist charges a price equal to the height of the demand, or equal to the WTP of the consumers at that quantity.</a:t>
            </a:r>
          </a:p>
          <a:p>
            <a:endParaRPr lang="en-US" dirty="0"/>
          </a:p>
          <a:p>
            <a:r>
              <a:rPr lang="en-US" dirty="0"/>
              <a:t>Second click:</a:t>
            </a:r>
          </a:p>
          <a:p>
            <a:pPr marL="171450" indent="-171450">
              <a:buFont typeface="Arial" charset="0"/>
              <a:buChar char="•"/>
            </a:pPr>
            <a:r>
              <a:rPr lang="en-US" dirty="0"/>
              <a:t>Draws horizontal line to P = $50</a:t>
            </a:r>
            <a:endParaRPr lang="en-US" b="1" i="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10.3</a:t>
            </a:r>
          </a:p>
          <a:p>
            <a:endParaRPr lang="en-US" dirty="0"/>
          </a:p>
          <a:p>
            <a:r>
              <a:rPr lang="en-US" b="1" i="1" dirty="0"/>
              <a:t>Lecture notes:</a:t>
            </a:r>
          </a:p>
          <a:p>
            <a:endParaRPr lang="en-US" b="1" i="1" dirty="0"/>
          </a:p>
          <a:p>
            <a:r>
              <a:rPr lang="en-US" dirty="0"/>
              <a:t>To determine whether the firm is making a profit or a loss, we need the ATC curve.</a:t>
            </a:r>
          </a:p>
          <a:p>
            <a:endParaRPr lang="en-US" dirty="0"/>
          </a:p>
          <a:p>
            <a:r>
              <a:rPr lang="en-US" dirty="0"/>
              <a:t>First click: </a:t>
            </a:r>
          </a:p>
          <a:p>
            <a:pPr marL="171450" indent="-171450">
              <a:buFont typeface="Arial" charset="0"/>
              <a:buChar char="•"/>
            </a:pPr>
            <a:r>
              <a:rPr lang="en-US" dirty="0"/>
              <a:t>Adds ATC curve</a:t>
            </a:r>
          </a:p>
          <a:p>
            <a:pPr marL="171450" indent="-171450">
              <a:buFont typeface="Arial" charset="0"/>
              <a:buChar char="•"/>
            </a:pPr>
            <a:r>
              <a:rPr lang="en-US" dirty="0"/>
              <a:t>At 1,000 units of output, P = $50 &gt; ATC = $35, so the monopolist makes an economic profit.</a:t>
            </a:r>
          </a:p>
          <a:p>
            <a:r>
              <a:rPr lang="en-US" dirty="0"/>
              <a:t>Second click: </a:t>
            </a:r>
          </a:p>
          <a:p>
            <a:pPr marL="171450" indent="-171450">
              <a:buFont typeface="Arial" charset="0"/>
              <a:buChar char="•"/>
            </a:pPr>
            <a:r>
              <a:rPr lang="en-US" dirty="0"/>
              <a:t>Shades in profit box</a:t>
            </a:r>
          </a:p>
          <a:p>
            <a:pPr marL="171450" indent="-171450">
              <a:buFont typeface="Arial" charset="0"/>
              <a:buChar char="•"/>
            </a:pPr>
            <a:r>
              <a:rPr lang="en-US" dirty="0"/>
              <a:t>The length</a:t>
            </a:r>
            <a:r>
              <a:rPr lang="en-US" b="1" dirty="0"/>
              <a:t> </a:t>
            </a:r>
            <a:r>
              <a:rPr lang="en-US" dirty="0"/>
              <a:t>of the green profit rectangle is the number of units the monopoly sells.</a:t>
            </a:r>
          </a:p>
          <a:p>
            <a:pPr marL="171450" indent="-171450">
              <a:buFont typeface="Arial" charset="0"/>
              <a:buChar char="•"/>
            </a:pPr>
            <a:r>
              <a:rPr lang="en-US" dirty="0"/>
              <a:t>The height of the rectangle is the average profit per unit.</a:t>
            </a:r>
          </a:p>
          <a:p>
            <a:pPr marL="171450" indent="-171450">
              <a:buFont typeface="Arial" charset="0"/>
              <a:buChar char="•"/>
            </a:pPr>
            <a:r>
              <a:rPr lang="en-US" dirty="0"/>
              <a:t>Profit = (number of units sold) * (average profit per unit)</a:t>
            </a:r>
          </a:p>
          <a:p>
            <a:pPr marL="628650" lvl="1" indent="-171450">
              <a:buFont typeface="Arial" charset="0"/>
              <a:buChar char="•"/>
            </a:pPr>
            <a:r>
              <a:rPr lang="en-US" dirty="0"/>
              <a:t>Profit = 1,000 x $15 = $15,000</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10.3</a:t>
            </a:r>
          </a:p>
          <a:p>
            <a:endParaRPr lang="en-US" dirty="0"/>
          </a:p>
          <a:p>
            <a:r>
              <a:rPr lang="en-US" b="1" i="1" dirty="0"/>
              <a:t>Lecture notes:</a:t>
            </a:r>
          </a:p>
          <a:p>
            <a:r>
              <a:rPr lang="en-US" dirty="0"/>
              <a:t>A monopolist is not guaranteed an economic profit.</a:t>
            </a:r>
          </a:p>
          <a:p>
            <a:endParaRPr lang="en-US" b="1" i="1" dirty="0"/>
          </a:p>
          <a:p>
            <a:r>
              <a:rPr lang="en-US" dirty="0"/>
              <a:t>First click: </a:t>
            </a:r>
          </a:p>
          <a:p>
            <a:pPr marL="171450" indent="-171450">
              <a:buFont typeface="Arial" charset="0"/>
              <a:buChar char="•"/>
            </a:pPr>
            <a:r>
              <a:rPr lang="en-US" dirty="0"/>
              <a:t>Adds ATC curve and shades in loss box</a:t>
            </a:r>
          </a:p>
          <a:p>
            <a:pPr marL="171450" indent="-171450">
              <a:buFont typeface="Arial" charset="0"/>
              <a:buChar char="•"/>
            </a:pPr>
            <a:r>
              <a:rPr lang="en-US" dirty="0"/>
              <a:t>At 1,000 units of output, P = $50 &lt; ATC = $65, so the monopolist makes an economic loss.</a:t>
            </a:r>
          </a:p>
          <a:p>
            <a:pPr marL="171450" indent="-171450">
              <a:buFont typeface="Arial" charset="0"/>
              <a:buChar char="•"/>
            </a:pPr>
            <a:r>
              <a:rPr lang="en-US" b="1" dirty="0"/>
              <a:t>Loss = 1,000 x -$15 = -$15,000</a:t>
            </a:r>
          </a:p>
          <a:p>
            <a:endParaRPr lang="en-US" b="1" i="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Point out to students that perfect competition and monopoly are on polar opposite ends of the market structure spectrum.</a:t>
            </a:r>
          </a:p>
          <a:p>
            <a:pPr marL="171450" indent="-171450">
              <a:buFont typeface="Arial" charset="0"/>
              <a:buChar char="•"/>
            </a:pPr>
            <a:r>
              <a:rPr lang="en-US" dirty="0"/>
              <a:t>In reality, we don</a:t>
            </a:r>
            <a:r>
              <a:rPr lang="ja-JP" altLang="en-US" dirty="0"/>
              <a:t>’</a:t>
            </a:r>
            <a:r>
              <a:rPr lang="en-US" altLang="ja-JP" dirty="0"/>
              <a:t>t often see perfect competition or pure monopoly. </a:t>
            </a:r>
          </a:p>
          <a:p>
            <a:pPr marL="171450" indent="-171450">
              <a:buFont typeface="Arial" charset="0"/>
              <a:buChar char="•"/>
            </a:pPr>
            <a:r>
              <a:rPr lang="en-US" altLang="ja-JP" dirty="0"/>
              <a:t>Most real-world markets lie in between these two market structures.</a:t>
            </a:r>
          </a:p>
          <a:p>
            <a:endParaRPr lang="en-US" altLang="ja-JP" dirty="0"/>
          </a:p>
          <a:p>
            <a:r>
              <a:rPr lang="en-US" altLang="ja-JP" dirty="0"/>
              <a:t>Later we will discuss:</a:t>
            </a:r>
          </a:p>
          <a:p>
            <a:pPr marL="171450" indent="-171450">
              <a:buFont typeface="Arial" charset="0"/>
              <a:buChar char="•"/>
            </a:pPr>
            <a:r>
              <a:rPr lang="en-US" altLang="ja-JP" dirty="0"/>
              <a:t>Monopolistic competition</a:t>
            </a:r>
            <a:r>
              <a:rPr lang="en-US" dirty="0"/>
              <a:t>—a </a:t>
            </a:r>
            <a:r>
              <a:rPr lang="en-US" altLang="ja-JP" dirty="0"/>
              <a:t>large number of firms and no barriers to entry, but products are differentiated</a:t>
            </a:r>
          </a:p>
          <a:p>
            <a:pPr marL="171450" indent="-171450">
              <a:buFont typeface="Arial" charset="0"/>
              <a:buChar char="•"/>
            </a:pPr>
            <a:r>
              <a:rPr lang="en-US" altLang="ja-JP" dirty="0"/>
              <a:t>Oligopoly</a:t>
            </a:r>
            <a:r>
              <a:rPr lang="en-US" dirty="0"/>
              <a:t>—a </a:t>
            </a:r>
            <a:r>
              <a:rPr lang="en-US" altLang="ja-JP" dirty="0"/>
              <a:t>small number of large firms, and barriers to entry may exist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Clicker question:</a:t>
            </a:r>
          </a:p>
          <a:p>
            <a:r>
              <a:rPr lang="en-US" dirty="0"/>
              <a:t>Correct answer: C, P &gt; MR = MC</a:t>
            </a:r>
          </a:p>
          <a:p>
            <a:endParaRPr lang="en-US" dirty="0"/>
          </a:p>
          <a:p>
            <a:r>
              <a:rPr lang="en-US" dirty="0"/>
              <a:t>Any firm wants to sell output where MR = MC.</a:t>
            </a:r>
          </a:p>
          <a:p>
            <a:pPr marL="171450" indent="-171450">
              <a:buFont typeface="Arial" charset="0"/>
              <a:buChar char="•"/>
            </a:pPr>
            <a:r>
              <a:rPr lang="en-US" dirty="0"/>
              <a:t>However, in a monopoly, P &gt; MR.</a:t>
            </a:r>
          </a:p>
          <a:p>
            <a:pPr marL="171450" indent="-171450">
              <a:buFont typeface="Arial" charset="0"/>
              <a:buChar char="•"/>
            </a:pPr>
            <a:r>
              <a:rPr lang="en-US" dirty="0"/>
              <a:t>In competition, we have P = MR = MC.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 </a:t>
            </a:r>
          </a:p>
          <a:p>
            <a:pPr>
              <a:buFontTx/>
              <a:buNone/>
            </a:pPr>
            <a:r>
              <a:rPr lang="en-US" dirty="0"/>
              <a:t>Ask students to get into pairs and solve the problem on the slide. The answers will be revealed on the next slide.</a:t>
            </a:r>
            <a:endParaRPr lang="en-US" b="1"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 </a:t>
            </a:r>
          </a:p>
          <a:p>
            <a:endParaRPr lang="en-US" b="1" i="1" dirty="0"/>
          </a:p>
          <a:p>
            <a:pPr marL="171450" indent="-171450">
              <a:buFont typeface="Arial" charset="0"/>
              <a:buChar char="•"/>
            </a:pPr>
            <a:r>
              <a:rPr lang="en-US" dirty="0"/>
              <a:t>A monopolist should produce where MR = MC = $2.</a:t>
            </a:r>
          </a:p>
          <a:p>
            <a:pPr marL="171450" indent="-171450">
              <a:buFont typeface="Arial" charset="0"/>
              <a:buChar char="•"/>
            </a:pPr>
            <a:r>
              <a:rPr lang="en-US" dirty="0"/>
              <a:t>P = $6, Q = 3, and profit = $12</a:t>
            </a:r>
          </a:p>
          <a:p>
            <a:endParaRPr lang="en-US" dirty="0"/>
          </a:p>
          <a:p>
            <a:r>
              <a:rPr lang="en-US" dirty="0"/>
              <a:t>Be prepared to answer a question such as, “Why isn’t P = $8 the answer? After all, the profit is $12 as well.”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pPr marL="171450" indent="-171450">
              <a:buFont typeface="Arial" charset="0"/>
              <a:buChar char="•"/>
            </a:pPr>
            <a:r>
              <a:rPr lang="en-US" dirty="0"/>
              <a:t>Ask students to get into pairs and solve the problem on the slide. The answer will be revealed on the next slide.</a:t>
            </a:r>
          </a:p>
          <a:p>
            <a:pPr marL="171450" indent="-171450">
              <a:buFont typeface="Arial" charset="0"/>
              <a:buChar char="•"/>
            </a:pPr>
            <a:r>
              <a:rPr lang="en-US" dirty="0"/>
              <a:t>This is a nice problem that ties together elasticity material with the profit-maximizing solution for a monopolist. </a:t>
            </a:r>
          </a:p>
          <a:p>
            <a:pPr marL="171450" indent="-171450">
              <a:buFont typeface="Arial" charset="0"/>
              <a:buChar char="•"/>
            </a:pPr>
            <a:r>
              <a:rPr lang="en-US" b="1" dirty="0"/>
              <a:t>Hint</a:t>
            </a:r>
            <a:r>
              <a:rPr lang="en-US" dirty="0"/>
              <a:t>: Remember that a demand curve has three segments where demand is elastic, inelastic, and unit elastic.</a:t>
            </a:r>
            <a:endParaRPr lang="en-US" b="1" i="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 </a:t>
            </a:r>
          </a:p>
          <a:p>
            <a:endParaRPr lang="en-US" dirty="0"/>
          </a:p>
          <a:p>
            <a:r>
              <a:rPr lang="en-US" dirty="0"/>
              <a:t>Start off asking students where total revenue is maximized (where MR = 0).</a:t>
            </a:r>
          </a:p>
          <a:p>
            <a:endParaRPr lang="en-US" dirty="0"/>
          </a:p>
          <a:p>
            <a:r>
              <a:rPr lang="en-US" dirty="0"/>
              <a:t>First click:</a:t>
            </a:r>
          </a:p>
          <a:p>
            <a:pPr marL="171450" indent="-171450">
              <a:buFont typeface="Arial" charset="0"/>
              <a:buChar char="•"/>
            </a:pPr>
            <a:r>
              <a:rPr lang="en-US" dirty="0"/>
              <a:t>Labels point on the demand curve where MR = 0</a:t>
            </a:r>
          </a:p>
          <a:p>
            <a:pPr>
              <a:buFontTx/>
              <a:buChar char="•"/>
            </a:pPr>
            <a:endParaRPr lang="en-US" dirty="0"/>
          </a:p>
          <a:p>
            <a:r>
              <a:rPr lang="en-US" dirty="0"/>
              <a:t>Then ask them what they know about the elasticity of demand at that point.</a:t>
            </a:r>
          </a:p>
          <a:p>
            <a:endParaRPr lang="en-US" dirty="0"/>
          </a:p>
          <a:p>
            <a:r>
              <a:rPr lang="en-US" dirty="0"/>
              <a:t>Second click:</a:t>
            </a:r>
          </a:p>
          <a:p>
            <a:pPr marL="171450" indent="-171450">
              <a:buFont typeface="Arial" charset="0"/>
              <a:buChar char="•"/>
            </a:pPr>
            <a:r>
              <a:rPr lang="en-US" dirty="0"/>
              <a:t>Labels point “unit elastic”</a:t>
            </a:r>
          </a:p>
          <a:p>
            <a:pPr>
              <a:buFontTx/>
              <a:buChar char="•"/>
            </a:pPr>
            <a:endParaRPr lang="en-US" dirty="0"/>
          </a:p>
          <a:p>
            <a:r>
              <a:rPr lang="en-US" dirty="0"/>
              <a:t>Then ask them where demand is elastic and inelastic.</a:t>
            </a:r>
          </a:p>
          <a:p>
            <a:endParaRPr lang="en-US" dirty="0"/>
          </a:p>
          <a:p>
            <a:r>
              <a:rPr lang="en-US" dirty="0"/>
              <a:t>Third click:</a:t>
            </a:r>
          </a:p>
          <a:p>
            <a:pPr marL="171450" indent="-171450">
              <a:buFont typeface="Arial" charset="0"/>
              <a:buChar char="•"/>
            </a:pPr>
            <a:r>
              <a:rPr lang="en-US" dirty="0"/>
              <a:t>Labels elastic and inelastic regions of demand curve</a:t>
            </a:r>
          </a:p>
          <a:p>
            <a:pPr>
              <a:buFontTx/>
              <a:buChar char="•"/>
            </a:pPr>
            <a:endParaRPr lang="en-US" dirty="0"/>
          </a:p>
          <a:p>
            <a:r>
              <a:rPr lang="en-US" dirty="0"/>
              <a:t>So, the answer is </a:t>
            </a:r>
            <a:r>
              <a:rPr lang="en-US" b="1" dirty="0"/>
              <a:t>False</a:t>
            </a:r>
            <a:r>
              <a:rPr lang="en-US" dirty="0"/>
              <a:t>. </a:t>
            </a:r>
          </a:p>
          <a:p>
            <a:pPr marL="171450" indent="-171450">
              <a:buFont typeface="Arial" charset="0"/>
              <a:buChar char="•"/>
            </a:pPr>
            <a:r>
              <a:rPr lang="en-US" dirty="0"/>
              <a:t>A profit-maximizing monopolist will set its profit-maximizing price and output where demand is </a:t>
            </a:r>
            <a:r>
              <a:rPr lang="en-US" b="1" dirty="0"/>
              <a:t>elastic</a:t>
            </a:r>
            <a:r>
              <a:rPr lang="en-US" dirty="0"/>
              <a:t>.</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The word </a:t>
            </a:r>
            <a:r>
              <a:rPr lang="ja-JP" altLang="en-US" dirty="0"/>
              <a:t>“</a:t>
            </a:r>
            <a:r>
              <a:rPr lang="en-US" altLang="ja-JP" dirty="0"/>
              <a:t>monopoly</a:t>
            </a:r>
            <a:r>
              <a:rPr lang="ja-JP" altLang="en-US" dirty="0"/>
              <a:t>”</a:t>
            </a:r>
            <a:r>
              <a:rPr lang="en-US" altLang="ja-JP" dirty="0"/>
              <a:t> often has a negative connotation. With a bad economy, we often hear people complaining about </a:t>
            </a:r>
            <a:r>
              <a:rPr lang="ja-JP" altLang="en-US" dirty="0"/>
              <a:t>“</a:t>
            </a:r>
            <a:r>
              <a:rPr lang="en-US" altLang="ja-JP" dirty="0"/>
              <a:t>greedy companies,</a:t>
            </a:r>
            <a:r>
              <a:rPr lang="ja-JP" altLang="en-US" dirty="0"/>
              <a:t>”</a:t>
            </a:r>
            <a:r>
              <a:rPr lang="en-US" altLang="ja-JP" dirty="0"/>
              <a:t> </a:t>
            </a:r>
            <a:r>
              <a:rPr lang="ja-JP" altLang="en-US" dirty="0"/>
              <a:t>“</a:t>
            </a:r>
            <a:r>
              <a:rPr lang="en-US" altLang="ja-JP" dirty="0"/>
              <a:t>Wall Street,</a:t>
            </a:r>
            <a:r>
              <a:rPr lang="ja-JP" altLang="en-US" dirty="0"/>
              <a:t>”</a:t>
            </a:r>
            <a:r>
              <a:rPr lang="en-US" altLang="ja-JP" dirty="0"/>
              <a:t> </a:t>
            </a:r>
            <a:r>
              <a:rPr lang="ja-JP" altLang="en-US" dirty="0"/>
              <a:t>“</a:t>
            </a:r>
            <a:r>
              <a:rPr lang="en-US" altLang="ja-JP" dirty="0"/>
              <a:t>banks,</a:t>
            </a:r>
            <a:r>
              <a:rPr lang="ja-JP" altLang="en-US" dirty="0"/>
              <a:t>”</a:t>
            </a:r>
            <a:r>
              <a:rPr lang="en-US" altLang="ja-JP" dirty="0"/>
              <a:t> and so on.</a:t>
            </a:r>
          </a:p>
          <a:p>
            <a:pPr marL="171450" indent="-171450">
              <a:buFont typeface="Arial" charset="0"/>
              <a:buChar char="•"/>
            </a:pPr>
            <a:r>
              <a:rPr lang="en-US" dirty="0"/>
              <a:t>However, these entities are often not monopolies. </a:t>
            </a:r>
          </a:p>
          <a:p>
            <a:pPr marL="171450" indent="-171450">
              <a:buFont typeface="Arial" charset="0"/>
              <a:buChar char="•"/>
            </a:pPr>
            <a:r>
              <a:rPr lang="en-US" dirty="0"/>
              <a:t>Monopolies are often economically inefficient. This comes from the fact that P &gt; MC and that output is restricted compared to competitive markets.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10.4</a:t>
            </a:r>
          </a:p>
          <a:p>
            <a:endParaRPr lang="en-US" dirty="0"/>
          </a:p>
          <a:p>
            <a:r>
              <a:rPr lang="en-US" b="1" i="1" dirty="0"/>
              <a:t>Lecture notes:</a:t>
            </a:r>
            <a:endParaRPr lang="en-US" dirty="0"/>
          </a:p>
          <a:p>
            <a:r>
              <a:rPr lang="en-US" dirty="0"/>
              <a:t>The text uses the fishing industry as an example.</a:t>
            </a:r>
          </a:p>
          <a:p>
            <a:endParaRPr lang="en-US" dirty="0"/>
          </a:p>
          <a:p>
            <a:r>
              <a:rPr lang="en-US" b="1" dirty="0"/>
              <a:t>Left diagram: Competitive industry</a:t>
            </a:r>
          </a:p>
          <a:p>
            <a:r>
              <a:rPr lang="en-US" dirty="0"/>
              <a:t>First click:</a:t>
            </a:r>
          </a:p>
          <a:p>
            <a:pPr marL="171450" indent="-171450">
              <a:buFont typeface="Arial" charset="0"/>
              <a:buChar char="•"/>
            </a:pPr>
            <a:r>
              <a:rPr lang="en-US" dirty="0"/>
              <a:t>In a competitive industry, the intersection of supply and demand determines the price, P</a:t>
            </a:r>
            <a:r>
              <a:rPr lang="en-US" baseline="-25000" dirty="0"/>
              <a:t>C</a:t>
            </a:r>
            <a:r>
              <a:rPr lang="en-US" dirty="0"/>
              <a:t>, and quantity, Q</a:t>
            </a:r>
            <a:r>
              <a:rPr lang="en-US" baseline="-25000" dirty="0"/>
              <a:t>C</a:t>
            </a:r>
            <a:r>
              <a:rPr lang="en-US" dirty="0"/>
              <a:t>.</a:t>
            </a:r>
          </a:p>
          <a:p>
            <a:pPr marL="171450" indent="-171450">
              <a:buFont typeface="Arial" charset="0"/>
              <a:buChar char="•"/>
            </a:pPr>
            <a:r>
              <a:rPr lang="en-US" dirty="0"/>
              <a:t>Each firm is a price taker, taking the market prices as given and maximizing profits where P = MC.</a:t>
            </a:r>
          </a:p>
          <a:p>
            <a:pPr marL="171450" indent="-171450">
              <a:buFont typeface="Arial" charset="0"/>
              <a:buChar char="•"/>
            </a:pPr>
            <a:r>
              <a:rPr lang="en-US" dirty="0"/>
              <a:t>In the long run, firms earn no economic profit since there is free entry.</a:t>
            </a:r>
          </a:p>
          <a:p>
            <a:pPr marL="171450" indent="-171450">
              <a:buFont typeface="Arial" charset="0"/>
              <a:buChar char="•"/>
            </a:pPr>
            <a:r>
              <a:rPr lang="en-US" dirty="0"/>
              <a:t>Firms are efficient and produce output at the lowest point on their ATC curve.</a:t>
            </a:r>
          </a:p>
          <a:p>
            <a:endParaRPr lang="en-US" dirty="0"/>
          </a:p>
          <a:p>
            <a:r>
              <a:rPr lang="en-US" b="1" dirty="0"/>
              <a:t>Right diagram: Monopoly</a:t>
            </a:r>
          </a:p>
          <a:p>
            <a:r>
              <a:rPr lang="en-US" dirty="0"/>
              <a:t>Second click:</a:t>
            </a:r>
          </a:p>
          <a:p>
            <a:pPr marL="171450" indent="-171450">
              <a:buFont typeface="Arial" charset="0"/>
              <a:buChar char="•"/>
            </a:pPr>
            <a:r>
              <a:rPr lang="en-US" dirty="0"/>
              <a:t>Draws demand, marginal revenue, and marginal cost</a:t>
            </a:r>
          </a:p>
          <a:p>
            <a:pPr marL="171450" indent="-171450">
              <a:buFont typeface="Arial" charset="0"/>
              <a:buChar char="•"/>
            </a:pPr>
            <a:r>
              <a:rPr lang="en-US" dirty="0"/>
              <a:t>Note that the MC curve is the monopolist’s supply curve.</a:t>
            </a:r>
          </a:p>
          <a:p>
            <a:r>
              <a:rPr lang="en-US" dirty="0"/>
              <a:t>Third click:</a:t>
            </a:r>
          </a:p>
          <a:p>
            <a:pPr marL="171450" indent="-171450">
              <a:buFont typeface="Arial" charset="0"/>
              <a:buChar char="•"/>
            </a:pPr>
            <a:r>
              <a:rPr lang="en-US" b="1" dirty="0"/>
              <a:t>If</a:t>
            </a:r>
            <a:r>
              <a:rPr lang="en-US" dirty="0"/>
              <a:t> the market was competitive, the price would be P</a:t>
            </a:r>
            <a:r>
              <a:rPr lang="en-US" baseline="-25000" dirty="0"/>
              <a:t>C</a:t>
            </a:r>
            <a:r>
              <a:rPr lang="en-US" dirty="0"/>
              <a:t> and output Q</a:t>
            </a:r>
            <a:r>
              <a:rPr lang="en-US" baseline="-25000" dirty="0"/>
              <a:t>C</a:t>
            </a:r>
            <a:r>
              <a:rPr lang="en-US" dirty="0"/>
              <a:t>.</a:t>
            </a:r>
          </a:p>
          <a:p>
            <a:r>
              <a:rPr lang="en-US" dirty="0"/>
              <a:t>Fourth click:</a:t>
            </a:r>
          </a:p>
          <a:p>
            <a:pPr marL="171450" indent="-171450">
              <a:buFont typeface="Arial" charset="0"/>
              <a:buChar char="•"/>
            </a:pPr>
            <a:r>
              <a:rPr lang="en-US" dirty="0"/>
              <a:t>The monopolist maximizes profit by producing where MR = MC: Q</a:t>
            </a:r>
            <a:r>
              <a:rPr lang="en-US" baseline="-25000" dirty="0"/>
              <a:t>M</a:t>
            </a:r>
            <a:r>
              <a:rPr lang="en-US" dirty="0"/>
              <a:t>, and sets price off the demand curve, P</a:t>
            </a:r>
            <a:r>
              <a:rPr lang="en-US" baseline="-25000" dirty="0"/>
              <a:t>M</a:t>
            </a:r>
            <a:r>
              <a:rPr lang="en-US" dirty="0"/>
              <a:t>.</a:t>
            </a:r>
          </a:p>
          <a:p>
            <a:endParaRPr lang="en-US" dirty="0"/>
          </a:p>
          <a:p>
            <a:r>
              <a:rPr lang="en-US" b="1" dirty="0"/>
              <a:t>Comparing the two markets:</a:t>
            </a:r>
          </a:p>
          <a:p>
            <a:r>
              <a:rPr lang="en-US" dirty="0"/>
              <a:t>Fifth </a:t>
            </a:r>
            <a:r>
              <a:rPr lang="en-US" dirty="0" smtClean="0"/>
              <a:t>and Sixth clicks:</a:t>
            </a:r>
            <a:endParaRPr lang="en-US" dirty="0"/>
          </a:p>
          <a:p>
            <a:pPr marL="171450" indent="-171450">
              <a:buFont typeface="Arial" charset="0"/>
              <a:buChar char="•"/>
            </a:pPr>
            <a:r>
              <a:rPr lang="en-US" dirty="0"/>
              <a:t>The monopolist charges a higher price and produces less output than would occur under perfect competition.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10.5</a:t>
            </a:r>
          </a:p>
          <a:p>
            <a:endParaRPr lang="en-US" dirty="0"/>
          </a:p>
          <a:p>
            <a:r>
              <a:rPr lang="en-US" b="1" i="1" dirty="0"/>
              <a:t>Lecture notes:</a:t>
            </a:r>
          </a:p>
          <a:p>
            <a:endParaRPr lang="en-US" b="1" i="1" dirty="0"/>
          </a:p>
          <a:p>
            <a:r>
              <a:rPr lang="en-US" dirty="0"/>
              <a:t>First click:</a:t>
            </a:r>
          </a:p>
          <a:p>
            <a:pPr marL="171450" indent="-171450">
              <a:buFont typeface="Arial" charset="0"/>
              <a:buChar char="•"/>
            </a:pPr>
            <a:r>
              <a:rPr lang="en-US" dirty="0"/>
              <a:t>Labels the competitive price and output</a:t>
            </a:r>
          </a:p>
          <a:p>
            <a:r>
              <a:rPr lang="en-US" dirty="0"/>
              <a:t>Second click: </a:t>
            </a:r>
          </a:p>
          <a:p>
            <a:pPr marL="171450" indent="-171450">
              <a:buFont typeface="Arial" charset="0"/>
              <a:buChar char="•"/>
            </a:pPr>
            <a:r>
              <a:rPr lang="en-US" dirty="0"/>
              <a:t>Labels the monopoly price and output</a:t>
            </a:r>
          </a:p>
          <a:p>
            <a:endParaRPr lang="en-US" b="1" i="1" dirty="0"/>
          </a:p>
          <a:p>
            <a:r>
              <a:rPr lang="en-US" dirty="0"/>
              <a:t>Welfare effects:</a:t>
            </a:r>
          </a:p>
          <a:p>
            <a:pPr marL="171450" indent="-171450">
              <a:buFont typeface="Arial" charset="0"/>
              <a:buChar char="•"/>
            </a:pPr>
            <a:r>
              <a:rPr lang="en-US" dirty="0"/>
              <a:t>Look at the output between Q</a:t>
            </a:r>
            <a:r>
              <a:rPr lang="en-US" baseline="-25000" dirty="0"/>
              <a:t>M</a:t>
            </a:r>
            <a:r>
              <a:rPr lang="en-US" dirty="0"/>
              <a:t> and Q</a:t>
            </a:r>
            <a:r>
              <a:rPr lang="en-US" baseline="-25000" dirty="0"/>
              <a:t>C</a:t>
            </a:r>
            <a:r>
              <a:rPr lang="en-US" dirty="0"/>
              <a:t>.</a:t>
            </a:r>
          </a:p>
          <a:p>
            <a:pPr marL="171450" indent="-171450">
              <a:buFont typeface="Arial" charset="0"/>
              <a:buChar char="•"/>
            </a:pPr>
            <a:r>
              <a:rPr lang="en-US" dirty="0"/>
              <a:t>Societies’ willingness to pay is greater than the marginal cost.</a:t>
            </a:r>
          </a:p>
          <a:p>
            <a:pPr marL="171450" indent="-171450">
              <a:buFont typeface="Arial" charset="0"/>
              <a:buChar char="•"/>
            </a:pPr>
            <a:r>
              <a:rPr lang="en-US" dirty="0"/>
              <a:t>So society would be better off by producing those units.</a:t>
            </a:r>
          </a:p>
          <a:p>
            <a:pPr>
              <a:buFontTx/>
              <a:buChar char="•"/>
            </a:pPr>
            <a:endParaRPr lang="en-US" dirty="0"/>
          </a:p>
          <a:p>
            <a:r>
              <a:rPr lang="en-US" dirty="0"/>
              <a:t>Third click:</a:t>
            </a:r>
          </a:p>
          <a:p>
            <a:pPr marL="171450" indent="-171450">
              <a:buFont typeface="Arial" charset="0"/>
              <a:buChar char="•"/>
            </a:pPr>
            <a:r>
              <a:rPr lang="en-US" dirty="0"/>
              <a:t>Since a monopoly restricts output, there is a welfare loss (</a:t>
            </a:r>
            <a:r>
              <a:rPr lang="en-US" i="1" dirty="0"/>
              <a:t>deadweight loss</a:t>
            </a:r>
            <a:r>
              <a:rPr lang="en-US" dirty="0"/>
              <a:t>).</a:t>
            </a:r>
          </a:p>
          <a:p>
            <a:r>
              <a:rPr lang="en-US" dirty="0"/>
              <a:t>Fourth click:</a:t>
            </a:r>
          </a:p>
          <a:p>
            <a:pPr marL="171450" indent="-171450">
              <a:buFont typeface="Arial" charset="0"/>
              <a:buChar char="•"/>
            </a:pPr>
            <a:r>
              <a:rPr lang="en-US" dirty="0"/>
              <a:t>Since P</a:t>
            </a:r>
            <a:r>
              <a:rPr lang="en-US" baseline="-25000" dirty="0"/>
              <a:t>M</a:t>
            </a:r>
            <a:r>
              <a:rPr lang="en-US" dirty="0"/>
              <a:t> &gt; P</a:t>
            </a:r>
            <a:r>
              <a:rPr lang="en-US" baseline="-25000" dirty="0"/>
              <a:t>C</a:t>
            </a:r>
            <a:r>
              <a:rPr lang="en-US" dirty="0"/>
              <a:t>, there is also a transfer in surplus from the consumer to the producer.</a:t>
            </a:r>
          </a:p>
          <a:p>
            <a:pPr marL="171450" indent="-171450">
              <a:buFont typeface="Arial" charset="0"/>
              <a:buChar char="•"/>
            </a:pPr>
            <a:r>
              <a:rPr lang="en-US" dirty="0"/>
              <a:t>Some may not consider this as a “problem” with monopoly. </a:t>
            </a:r>
          </a:p>
          <a:p>
            <a:pPr marL="171450" indent="-171450">
              <a:buFont typeface="Arial" charset="0"/>
              <a:buChar char="•"/>
            </a:pPr>
            <a:r>
              <a:rPr lang="en-US" dirty="0"/>
              <a:t>The real problem is the DWL.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r>
              <a:rPr lang="en-US" b="1" i="1"/>
              <a:t>Lecture notes:</a:t>
            </a:r>
          </a:p>
          <a:p>
            <a:r>
              <a:rPr lang="en-US"/>
              <a:t>A monopolist produces less output and charges a higher price than competitive markets do.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Choices:</a:t>
            </a:r>
          </a:p>
          <a:p>
            <a:pPr marL="171450" indent="-171450">
              <a:buFont typeface="Arial" charset="0"/>
              <a:buChar char="•"/>
            </a:pPr>
            <a:r>
              <a:rPr lang="en-US" dirty="0"/>
              <a:t>Since a monopoly sells goods with no substitutes, consumers pay higher prices than if there were other choices available.</a:t>
            </a:r>
          </a:p>
          <a:p>
            <a:pPr marL="171450" indent="-171450">
              <a:buFont typeface="Arial" charset="0"/>
              <a:buChar char="•"/>
            </a:pPr>
            <a:r>
              <a:rPr lang="en-US" dirty="0"/>
              <a:t>With bundling you have to buy products (channels) you don’t want to get the products you do.</a:t>
            </a:r>
          </a:p>
          <a:p>
            <a:pPr>
              <a:buFontTx/>
              <a:buChar char="•"/>
            </a:pPr>
            <a:endParaRPr lang="en-US" b="1" dirty="0"/>
          </a:p>
          <a:p>
            <a:r>
              <a:rPr lang="en-US" dirty="0"/>
              <a:t>Rent seeking:  </a:t>
            </a:r>
          </a:p>
          <a:p>
            <a:pPr marL="171450" indent="-171450">
              <a:buFont typeface="Arial" charset="0"/>
              <a:buChar char="•"/>
            </a:pPr>
            <a:r>
              <a:rPr lang="en-US" dirty="0"/>
              <a:t>Time, effort, and resources are used in ways that attempt to gain monopoly or keep your existing monopoly.  </a:t>
            </a:r>
          </a:p>
          <a:p>
            <a:pPr marL="171450" indent="-171450">
              <a:buFont typeface="Arial" charset="0"/>
              <a:buChar char="•"/>
            </a:pPr>
            <a:r>
              <a:rPr lang="en-US" dirty="0"/>
              <a:t>Rather than spending money on making a better product or improving production, you spend money defending your monopoly.  </a:t>
            </a:r>
          </a:p>
          <a:p>
            <a:pPr marL="171450" indent="-171450">
              <a:buFont typeface="Arial" charset="0"/>
              <a:buChar char="•"/>
            </a:pPr>
            <a:r>
              <a:rPr lang="en-US" dirty="0"/>
              <a:t>This is an economically inefficient use of resources in this market. </a:t>
            </a:r>
          </a:p>
          <a:p>
            <a:pPr marL="171450" indent="-171450">
              <a:buFont typeface="Arial" charset="0"/>
              <a:buChar char="•"/>
            </a:pPr>
            <a:r>
              <a:rPr lang="en-US" dirty="0"/>
              <a:t>You may want to discuss the “social cost” of a monopoly.</a:t>
            </a:r>
          </a:p>
          <a:p>
            <a:pPr marL="628650" lvl="1" indent="-171450">
              <a:buFont typeface="Arial" charset="0"/>
              <a:buChar char="•"/>
            </a:pPr>
            <a:r>
              <a:rPr lang="en-US" dirty="0"/>
              <a:t>DWL + value of resources used to seek monopoly position </a:t>
            </a:r>
          </a:p>
          <a:p>
            <a:pPr marL="628650" lvl="1" indent="-171450">
              <a:buFontTx/>
              <a:buChar char="•"/>
            </a:pPr>
            <a:endParaRPr lang="en-US" dirty="0"/>
          </a:p>
          <a:p>
            <a:r>
              <a:rPr lang="en-US" dirty="0"/>
              <a:t>Possible benefits of monopoly: It may be worthwhile expanding upon this, since the text does not go into too much detail, so spend some time discussing some of the issues.</a:t>
            </a:r>
          </a:p>
          <a:p>
            <a:endParaRPr lang="en-US" dirty="0"/>
          </a:p>
          <a:p>
            <a:pPr marL="171450" indent="-171450">
              <a:buFont typeface="Arial" charset="0"/>
              <a:buChar char="•"/>
            </a:pPr>
            <a:r>
              <a:rPr lang="en-US" dirty="0"/>
              <a:t>Analysis so far has assumed that marginal costs under perfect competition and monopoly are the same.</a:t>
            </a:r>
          </a:p>
          <a:p>
            <a:pPr marL="171450" indent="-171450">
              <a:buFont typeface="Arial" charset="0"/>
              <a:buChar char="•"/>
            </a:pPr>
            <a:r>
              <a:rPr lang="en-US" dirty="0"/>
              <a:t>A monopolist may have lower MC and/or can take advantage of economies of scale. It is possible that price ends up being lower and output higher than under perfect competition.</a:t>
            </a:r>
          </a:p>
          <a:p>
            <a:pPr marL="171450" indent="-171450">
              <a:buFont typeface="Arial" charset="0"/>
              <a:buChar char="•"/>
            </a:pPr>
            <a:r>
              <a:rPr lang="en-US" dirty="0"/>
              <a:t>Schumpeter and “creative destruction”</a:t>
            </a:r>
          </a:p>
          <a:p>
            <a:pPr marL="171450" indent="-171450">
              <a:buFont typeface="Arial" charset="0"/>
              <a:buChar char="•"/>
            </a:pPr>
            <a:r>
              <a:rPr lang="en-US" dirty="0"/>
              <a:t>Monopoly power tends to be short-lived since there is another firm that will try to take over the market.</a:t>
            </a:r>
          </a:p>
          <a:p>
            <a:pPr marL="171450" indent="-171450">
              <a:buFont typeface="Arial" charset="0"/>
              <a:buChar char="•"/>
            </a:pPr>
            <a:r>
              <a:rPr lang="en-US" dirty="0"/>
              <a:t>There is always a firm out there that can “build a better mousetrap.”</a:t>
            </a:r>
          </a:p>
          <a:p>
            <a:pPr>
              <a:buFontTx/>
              <a:buChar char="•"/>
            </a:pPr>
            <a:endParaRPr lang="en-US" dirty="0"/>
          </a:p>
          <a:p>
            <a:r>
              <a:rPr lang="en-US" dirty="0"/>
              <a:t>You could also discuss rent extraction as it relates to rent seeking.  </a:t>
            </a:r>
            <a:endParaRPr lang="en-US" b="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Government and the economy</a:t>
            </a:r>
          </a:p>
          <a:p>
            <a:pPr marL="171450" indent="-171450">
              <a:buFont typeface="Arial" charset="0"/>
              <a:buChar char="•"/>
            </a:pPr>
            <a:r>
              <a:rPr lang="en-US" dirty="0"/>
              <a:t>Rent seeking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smtClean="0"/>
              <a:t>The key concepts covered in this clip are:</a:t>
            </a:r>
          </a:p>
          <a:p>
            <a:pPr marL="171450" indent="-171450">
              <a:buFont typeface="Arial" charset="0"/>
              <a:buChar char="•"/>
            </a:pPr>
            <a:r>
              <a:rPr lang="en-US" dirty="0" smtClean="0"/>
              <a:t>Monopoly</a:t>
            </a:r>
            <a:endParaRPr lang="en-US" dirty="0"/>
          </a:p>
          <a:p>
            <a:pPr marL="171450" indent="-171450">
              <a:buFont typeface="Arial" charset="0"/>
              <a:buChar char="•"/>
            </a:pPr>
            <a:r>
              <a:rPr lang="en-US" dirty="0"/>
              <a:t>Competition</a:t>
            </a:r>
          </a:p>
          <a:p>
            <a:pPr marL="171450" indent="-171450">
              <a:buFont typeface="Arial" charset="0"/>
              <a:buChar char="•"/>
            </a:pPr>
            <a:r>
              <a:rPr lang="en-US" dirty="0"/>
              <a:t>Substitutes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endParaRPr lang="en-US" b="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r>
              <a:rPr lang="en-US" b="1" i="1" dirty="0"/>
              <a:t>Clicker question:</a:t>
            </a:r>
          </a:p>
          <a:p>
            <a:r>
              <a:rPr lang="en-US" dirty="0"/>
              <a:t>Correct answer: C, The monopolist sells less output at a higher price.</a:t>
            </a:r>
          </a:p>
          <a:p>
            <a:endParaRPr lang="en-US" dirty="0"/>
          </a:p>
          <a:p>
            <a:r>
              <a:rPr lang="en-US" dirty="0"/>
              <a:t>With monopoly, we don</a:t>
            </a:r>
            <a:r>
              <a:rPr lang="ja-JP" altLang="en-US" dirty="0"/>
              <a:t>’</a:t>
            </a:r>
            <a:r>
              <a:rPr lang="en-US" altLang="ja-JP" dirty="0"/>
              <a:t>t maximize gains from trade by reaching the same equilibrium that a competitive market reaches.</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b="1" i="1" dirty="0"/>
              <a:t>Lecture notes:</a:t>
            </a:r>
          </a:p>
          <a:p>
            <a:pPr>
              <a:lnSpc>
                <a:spcPct val="90000"/>
              </a:lnSpc>
            </a:pPr>
            <a:endParaRPr lang="en-US" b="1" dirty="0"/>
          </a:p>
          <a:p>
            <a:pPr marL="171450" indent="-171450">
              <a:lnSpc>
                <a:spcPct val="90000"/>
              </a:lnSpc>
              <a:buFont typeface="Arial" charset="0"/>
              <a:buChar char="•"/>
            </a:pPr>
            <a:r>
              <a:rPr lang="en-US" dirty="0"/>
              <a:t>By 1911:</a:t>
            </a:r>
          </a:p>
          <a:p>
            <a:pPr marL="628650" lvl="1" indent="-171450">
              <a:lnSpc>
                <a:spcPct val="90000"/>
              </a:lnSpc>
              <a:buFontTx/>
              <a:buChar char="•"/>
            </a:pPr>
            <a:r>
              <a:rPr lang="en-US" dirty="0"/>
              <a:t>Standard Oil controlled 91 percent of production and 85 percent of final sales of oil in the United States in 1904.  </a:t>
            </a:r>
          </a:p>
          <a:p>
            <a:pPr marL="628650" lvl="1" indent="-171450">
              <a:lnSpc>
                <a:spcPct val="90000"/>
              </a:lnSpc>
              <a:buFontTx/>
              <a:buChar char="•"/>
            </a:pPr>
            <a:r>
              <a:rPr lang="en-US" dirty="0"/>
              <a:t>In 1909, the Department of Justice sued the company for violating the Sherman Act.  </a:t>
            </a:r>
          </a:p>
          <a:p>
            <a:pPr marL="628650" lvl="1" indent="-171450">
              <a:lnSpc>
                <a:spcPct val="90000"/>
              </a:lnSpc>
              <a:buFontTx/>
              <a:buChar char="•"/>
            </a:pPr>
            <a:r>
              <a:rPr lang="en-US" dirty="0"/>
              <a:t>In 1911, the company was forced to break up into 34 independent companies with different boards of directors.  </a:t>
            </a:r>
          </a:p>
          <a:p>
            <a:pPr marL="628650" lvl="1" indent="-171450">
              <a:lnSpc>
                <a:spcPct val="90000"/>
              </a:lnSpc>
              <a:buFontTx/>
              <a:buChar char="•"/>
            </a:pPr>
            <a:r>
              <a:rPr lang="en-US" dirty="0"/>
              <a:t>The biggest two companies were Exxon and Mobil.</a:t>
            </a:r>
            <a:endParaRPr lang="en-US" b="1" dirty="0"/>
          </a:p>
          <a:p>
            <a:pPr>
              <a:lnSpc>
                <a:spcPct val="90000"/>
              </a:lnSpc>
            </a:pPr>
            <a:endParaRPr lang="en-US" b="1" dirty="0"/>
          </a:p>
          <a:p>
            <a:pPr marL="171450" indent="-171450">
              <a:lnSpc>
                <a:spcPct val="90000"/>
              </a:lnSpc>
              <a:buFont typeface="Arial" charset="0"/>
              <a:buChar char="•"/>
            </a:pPr>
            <a:r>
              <a:rPr lang="en-US" dirty="0"/>
              <a:t>By 1982:</a:t>
            </a:r>
          </a:p>
          <a:p>
            <a:pPr marL="628650" lvl="1" indent="-171450">
              <a:buFontTx/>
              <a:buChar char="•"/>
            </a:pPr>
            <a:r>
              <a:rPr lang="en-US" dirty="0"/>
              <a:t>From 1913 until 1982, AT&amp;T had a monopoly on telephone service in the United States.</a:t>
            </a:r>
          </a:p>
          <a:p>
            <a:pPr marL="628650" lvl="1" indent="-171450">
              <a:buFontTx/>
              <a:buChar char="•"/>
            </a:pPr>
            <a:r>
              <a:rPr lang="en-US" dirty="0"/>
              <a:t>In 1982, the company was to split into eight smaller companies called Baby Bells.</a:t>
            </a:r>
          </a:p>
          <a:p>
            <a:pPr marL="628650" lvl="1" indent="-171450">
              <a:buFontTx/>
              <a:buChar char="•"/>
            </a:pPr>
            <a:r>
              <a:rPr lang="en-US" dirty="0"/>
              <a:t>More competition led to more services and lower prices.</a:t>
            </a:r>
            <a:endParaRPr lang="en-US" b="1"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a:lnSpc>
                <a:spcPct val="90000"/>
              </a:lnSpc>
            </a:pPr>
            <a:r>
              <a:rPr lang="en-US" b="1" i="1"/>
              <a:t>Lecture notes:</a:t>
            </a:r>
          </a:p>
          <a:p>
            <a:pPr>
              <a:lnSpc>
                <a:spcPct val="90000"/>
              </a:lnSpc>
            </a:pPr>
            <a:r>
              <a:rPr lang="en-US"/>
              <a:t>The text uses a hypothetical example of Florida placing a tariff on California oranges and points out that the Constitution prohibits states from imposing duties on imports or exports. States compete in equal terms, which leads to greater efficiency.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b="1" i="1" dirty="0"/>
              <a:t>Lecture notes:</a:t>
            </a:r>
          </a:p>
          <a:p>
            <a:endParaRPr lang="en-US" dirty="0"/>
          </a:p>
          <a:p>
            <a:r>
              <a:rPr lang="en-US" dirty="0"/>
              <a:t>Natural monopolies are beneficial due to economies of scale.</a:t>
            </a:r>
          </a:p>
          <a:p>
            <a:pPr marL="171450" indent="-171450">
              <a:buFont typeface="Arial" charset="0"/>
              <a:buChar char="•"/>
            </a:pPr>
            <a:r>
              <a:rPr lang="en-US" dirty="0"/>
              <a:t>A single firm can produce total output at a lower ATC than multiple firms can produce the same total output.</a:t>
            </a:r>
          </a:p>
          <a:p>
            <a:pPr marL="171450" indent="-171450">
              <a:buFont typeface="Arial" charset="0"/>
              <a:buChar char="•"/>
            </a:pPr>
            <a:r>
              <a:rPr lang="en-US" dirty="0"/>
              <a:t>But if the firm has market power, it would restrict output and charge high prices.</a:t>
            </a:r>
          </a:p>
          <a:p>
            <a:endParaRPr lang="en-US" dirty="0"/>
          </a:p>
          <a:p>
            <a:r>
              <a:rPr lang="en-US" dirty="0"/>
              <a:t>P = MC is sometimes referred to as “first best solution” since the good or service will be produced as long as the willingness to pay exceeds the additional cost of production. This maximizes social welfare.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10.6</a:t>
            </a:r>
          </a:p>
          <a:p>
            <a:endParaRPr lang="en-US" dirty="0"/>
          </a:p>
          <a:p>
            <a:r>
              <a:rPr lang="en-US" b="1" i="1" dirty="0"/>
              <a:t>Lecture notes:</a:t>
            </a:r>
          </a:p>
          <a:p>
            <a:endParaRPr lang="en-US" b="1" i="1" dirty="0"/>
          </a:p>
          <a:p>
            <a:r>
              <a:rPr lang="en-US" dirty="0"/>
              <a:t>No regulation:</a:t>
            </a:r>
          </a:p>
          <a:p>
            <a:pPr marL="171450" indent="-171450">
              <a:buFont typeface="Arial" charset="0"/>
              <a:buChar char="•"/>
            </a:pPr>
            <a:r>
              <a:rPr lang="en-US" dirty="0"/>
              <a:t>First click:</a:t>
            </a:r>
          </a:p>
          <a:p>
            <a:pPr marL="628650" lvl="1" indent="-171450">
              <a:buFontTx/>
              <a:buChar char="•"/>
            </a:pPr>
            <a:r>
              <a:rPr lang="en-US" dirty="0"/>
              <a:t>The unregulated monopolist sets output where MR = MC, produces Q</a:t>
            </a:r>
            <a:r>
              <a:rPr lang="en-US" baseline="-25000" dirty="0"/>
              <a:t>M</a:t>
            </a:r>
            <a:r>
              <a:rPr lang="en-US" dirty="0"/>
              <a:t>, and charges a price of P</a:t>
            </a:r>
            <a:r>
              <a:rPr lang="en-US" baseline="-25000" dirty="0"/>
              <a:t>M</a:t>
            </a:r>
            <a:r>
              <a:rPr lang="en-US" dirty="0"/>
              <a:t>. </a:t>
            </a:r>
          </a:p>
          <a:p>
            <a:pPr marL="171450" indent="-171450">
              <a:buFont typeface="Arial" charset="0"/>
              <a:buChar char="•"/>
            </a:pPr>
            <a:r>
              <a:rPr lang="en-US" dirty="0"/>
              <a:t>Second click:</a:t>
            </a:r>
          </a:p>
          <a:p>
            <a:pPr marL="628650" lvl="1" indent="-171450">
              <a:buFontTx/>
              <a:buChar char="•"/>
            </a:pPr>
            <a:r>
              <a:rPr lang="en-US" dirty="0"/>
              <a:t>Since P</a:t>
            </a:r>
            <a:r>
              <a:rPr lang="en-US" baseline="-25000" dirty="0"/>
              <a:t>M</a:t>
            </a:r>
            <a:r>
              <a:rPr lang="en-US" dirty="0"/>
              <a:t> &gt; ATC = C</a:t>
            </a:r>
            <a:r>
              <a:rPr lang="en-US" baseline="-25000" dirty="0"/>
              <a:t>M</a:t>
            </a:r>
            <a:r>
              <a:rPr lang="en-US" dirty="0"/>
              <a:t>, the monopolist earns the profit shown in the green rectangle.</a:t>
            </a:r>
          </a:p>
          <a:p>
            <a:endParaRPr lang="en-US" dirty="0"/>
          </a:p>
          <a:p>
            <a:r>
              <a:rPr lang="en-US" dirty="0"/>
              <a:t>Regulation:</a:t>
            </a:r>
          </a:p>
          <a:p>
            <a:pPr marL="171450" indent="-171450">
              <a:buFont typeface="Arial" charset="0"/>
              <a:buChar char="•"/>
            </a:pPr>
            <a:r>
              <a:rPr lang="en-US" dirty="0"/>
              <a:t>Third click:</a:t>
            </a:r>
          </a:p>
          <a:p>
            <a:pPr marL="628650" lvl="1" indent="-171450">
              <a:buFontTx/>
              <a:buChar char="•"/>
            </a:pPr>
            <a:r>
              <a:rPr lang="en-US" dirty="0"/>
              <a:t>With P</a:t>
            </a:r>
            <a:r>
              <a:rPr lang="en-US" baseline="-25000" dirty="0"/>
              <a:t>R</a:t>
            </a:r>
            <a:r>
              <a:rPr lang="en-US" dirty="0"/>
              <a:t> = MC, output in the market is Q</a:t>
            </a:r>
            <a:r>
              <a:rPr lang="en-US" baseline="-25000" dirty="0"/>
              <a:t>R</a:t>
            </a:r>
            <a:r>
              <a:rPr lang="en-US" dirty="0"/>
              <a:t>.</a:t>
            </a:r>
          </a:p>
          <a:p>
            <a:pPr marL="171450" indent="-171450">
              <a:buFont typeface="Arial" charset="0"/>
              <a:buChar char="•"/>
            </a:pPr>
            <a:r>
              <a:rPr lang="en-US" dirty="0"/>
              <a:t>Fourth click:</a:t>
            </a:r>
          </a:p>
          <a:p>
            <a:pPr marL="628650" lvl="1" indent="-171450">
              <a:buFontTx/>
              <a:buChar char="•"/>
            </a:pPr>
            <a:r>
              <a:rPr lang="en-US" dirty="0"/>
              <a:t>But P</a:t>
            </a:r>
            <a:r>
              <a:rPr lang="en-US" baseline="-25000" dirty="0"/>
              <a:t>R</a:t>
            </a:r>
            <a:r>
              <a:rPr lang="en-US" dirty="0"/>
              <a:t> &lt; C</a:t>
            </a:r>
            <a:r>
              <a:rPr lang="en-US" baseline="-25000" dirty="0"/>
              <a:t>R</a:t>
            </a:r>
            <a:r>
              <a:rPr lang="en-US" dirty="0"/>
              <a:t>, so the firms would suffer an economic loss.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What problems are there with subsidies?</a:t>
            </a:r>
          </a:p>
          <a:p>
            <a:pPr marL="171450" indent="-171450">
              <a:buFont typeface="Arial" charset="0"/>
              <a:buChar char="•"/>
            </a:pPr>
            <a:r>
              <a:rPr lang="en-US" dirty="0"/>
              <a:t>Subsidies would come from taxes, so the government would have to increase taxes or provide less other services.</a:t>
            </a:r>
          </a:p>
          <a:p>
            <a:pPr marL="171450" indent="-171450">
              <a:buFont typeface="Arial" charset="0"/>
              <a:buChar char="•"/>
            </a:pPr>
            <a:r>
              <a:rPr lang="en-US" dirty="0"/>
              <a:t>Taxes create welfare losses as well.</a:t>
            </a:r>
          </a:p>
          <a:p>
            <a:pPr marL="171450" indent="-171450">
              <a:buFont typeface="Arial" charset="0"/>
              <a:buChar char="•"/>
            </a:pPr>
            <a:r>
              <a:rPr lang="en-US" dirty="0"/>
              <a:t>Some taxpayers may end up subsidizing consumers of the regulated good.</a:t>
            </a:r>
          </a:p>
          <a:p>
            <a:pPr>
              <a:buFontTx/>
              <a:buChar char="•"/>
            </a:pPr>
            <a:endParaRPr lang="en-US" dirty="0"/>
          </a:p>
          <a:p>
            <a:r>
              <a:rPr lang="en-US" dirty="0"/>
              <a:t>Set P = ATC.</a:t>
            </a:r>
          </a:p>
          <a:p>
            <a:pPr marL="171450" indent="-171450">
              <a:buFont typeface="Arial" charset="0"/>
              <a:buChar char="•"/>
            </a:pPr>
            <a:r>
              <a:rPr lang="en-US" dirty="0"/>
              <a:t>Note that if you set the price they suggest, quantity demanded would fall, and at that output the firm would still lose money. </a:t>
            </a:r>
          </a:p>
          <a:p>
            <a:pPr>
              <a:buFontTx/>
              <a:buChar char="•"/>
            </a:pPr>
            <a:endParaRPr lang="en-US" dirty="0"/>
          </a:p>
          <a:p>
            <a:pPr>
              <a:buFontTx/>
              <a:buChar cha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10.6</a:t>
            </a:r>
          </a:p>
          <a:p>
            <a:endParaRPr lang="en-US" dirty="0"/>
          </a:p>
          <a:p>
            <a:r>
              <a:rPr lang="en-US" b="1" i="1" dirty="0"/>
              <a:t>Lecture notes:</a:t>
            </a:r>
          </a:p>
          <a:p>
            <a:endParaRPr lang="en-US" b="1" i="1" dirty="0"/>
          </a:p>
          <a:p>
            <a:r>
              <a:rPr lang="en-US" dirty="0"/>
              <a:t>Regulation: P = ATC</a:t>
            </a:r>
          </a:p>
          <a:p>
            <a:endParaRPr lang="en-US" dirty="0"/>
          </a:p>
          <a:p>
            <a:r>
              <a:rPr lang="en-US" dirty="0"/>
              <a:t>First click:</a:t>
            </a:r>
          </a:p>
          <a:p>
            <a:pPr marL="171450" indent="-171450">
              <a:buFont typeface="Arial" charset="0"/>
              <a:buChar char="•"/>
            </a:pPr>
            <a:r>
              <a:rPr lang="en-US" dirty="0"/>
              <a:t>The government sets a price P</a:t>
            </a:r>
            <a:r>
              <a:rPr lang="en-US" baseline="-25000" dirty="0"/>
              <a:t>A</a:t>
            </a:r>
            <a:r>
              <a:rPr lang="en-US" dirty="0"/>
              <a:t>.</a:t>
            </a:r>
          </a:p>
          <a:p>
            <a:pPr marL="171450" indent="-171450">
              <a:buFont typeface="Arial" charset="0"/>
              <a:buChar char="•"/>
            </a:pPr>
            <a:r>
              <a:rPr lang="en-US" dirty="0"/>
              <a:t>Market output is Q</a:t>
            </a:r>
            <a:r>
              <a:rPr lang="en-US" baseline="-25000" dirty="0"/>
              <a:t>A</a:t>
            </a:r>
            <a:r>
              <a:rPr lang="en-US" dirty="0"/>
              <a:t>.</a:t>
            </a:r>
          </a:p>
          <a:p>
            <a:pPr marL="171450" indent="-171450">
              <a:buFont typeface="Arial" charset="0"/>
              <a:buChar char="•"/>
            </a:pPr>
            <a:r>
              <a:rPr lang="en-US" dirty="0"/>
              <a:t>Note in this case the firm breaks even since P = ATC.</a:t>
            </a:r>
          </a:p>
          <a:p>
            <a:endParaRPr lang="en-US" dirty="0"/>
          </a:p>
          <a:p>
            <a:pPr>
              <a:buFontTx/>
              <a:buChar cha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What problems are there with subsidies?</a:t>
            </a:r>
          </a:p>
          <a:p>
            <a:pPr marL="171450" indent="-171450">
              <a:buFont typeface="Arial" charset="0"/>
              <a:buChar char="•"/>
            </a:pPr>
            <a:r>
              <a:rPr lang="en-US" dirty="0"/>
              <a:t>Subsidies would come from taxes, so the government would have to increase taxes or provide less other services.</a:t>
            </a:r>
          </a:p>
          <a:p>
            <a:pPr marL="171450" indent="-171450">
              <a:buFont typeface="Arial" charset="0"/>
              <a:buChar char="•"/>
            </a:pPr>
            <a:r>
              <a:rPr lang="en-US" dirty="0"/>
              <a:t>Taxes create welfare losses as well.</a:t>
            </a:r>
          </a:p>
          <a:p>
            <a:pPr marL="171450" indent="-171450">
              <a:buFont typeface="Arial" charset="0"/>
              <a:buChar char="•"/>
            </a:pPr>
            <a:r>
              <a:rPr lang="en-US" dirty="0"/>
              <a:t>Some taxpayers may end up subsidizing consumers of the regulated good.</a:t>
            </a:r>
          </a:p>
          <a:p>
            <a:pPr>
              <a:buFontTx/>
              <a:buChar char="•"/>
            </a:pPr>
            <a:endParaRPr lang="en-US" dirty="0"/>
          </a:p>
          <a:p>
            <a:r>
              <a:rPr lang="en-US" dirty="0"/>
              <a:t>Set P = ATC.</a:t>
            </a:r>
          </a:p>
          <a:p>
            <a:pPr marL="171450" indent="-171450">
              <a:buFont typeface="Arial" charset="0"/>
              <a:buChar char="•"/>
            </a:pPr>
            <a:r>
              <a:rPr lang="en-US" dirty="0"/>
              <a:t>Note that if you set the price they suggest, quantity demanded would fall, and at that output the firm would still lose money.</a:t>
            </a:r>
          </a:p>
          <a:p>
            <a:pPr>
              <a:buFontTx/>
              <a:buChar char="•"/>
            </a:pPr>
            <a:endParaRPr lang="en-US" dirty="0"/>
          </a:p>
          <a:p>
            <a:pPr>
              <a:buFontTx/>
              <a:buChar cha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r>
              <a:rPr lang="en-US" dirty="0"/>
              <a:t>It all comes down to </a:t>
            </a:r>
            <a:r>
              <a:rPr lang="en-US" i="1" dirty="0"/>
              <a:t>incentives</a:t>
            </a:r>
            <a:r>
              <a:rPr lang="en-US" dirty="0"/>
              <a:t>. </a:t>
            </a:r>
          </a:p>
          <a:p>
            <a:pPr marL="171450" indent="-171450">
              <a:buFont typeface="Arial" charset="0"/>
              <a:buChar char="•"/>
            </a:pPr>
            <a:r>
              <a:rPr lang="en-US" dirty="0"/>
              <a:t>The government can always </a:t>
            </a:r>
            <a:r>
              <a:rPr lang="ja-JP" altLang="en-US" dirty="0"/>
              <a:t>“</a:t>
            </a:r>
            <a:r>
              <a:rPr lang="en-US" altLang="ja-JP" dirty="0"/>
              <a:t>bail itself out,</a:t>
            </a:r>
            <a:r>
              <a:rPr lang="ja-JP" altLang="en-US" dirty="0"/>
              <a:t>”</a:t>
            </a:r>
            <a:r>
              <a:rPr lang="en-US" altLang="ja-JP" dirty="0"/>
              <a:t> so it has no incentive to be efficient, keep costs down, or fire bad employees.  </a:t>
            </a:r>
          </a:p>
          <a:p>
            <a:pPr marL="171450" indent="-171450">
              <a:buFont typeface="Arial" charset="0"/>
              <a:buChar char="•"/>
            </a:pPr>
            <a:r>
              <a:rPr lang="en-US" altLang="ja-JP" dirty="0"/>
              <a:t>A private firm has to take care of its own expenses and has the incentive to find and eliminate inefficiencies.</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endParaRPr lang="en-US" b="1" i="1" dirty="0" smtClean="0"/>
          </a:p>
          <a:p>
            <a:r>
              <a:rPr lang="en-US" i="1" dirty="0" smtClean="0"/>
              <a:t>The </a:t>
            </a:r>
            <a:r>
              <a:rPr lang="en-US" i="1" dirty="0"/>
              <a:t>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Supply and demand</a:t>
            </a:r>
          </a:p>
          <a:p>
            <a:pPr marL="171450" indent="-171450">
              <a:buFont typeface="Arial" charset="0"/>
              <a:buChar char="•"/>
            </a:pPr>
            <a:r>
              <a:rPr lang="en-US" dirty="0"/>
              <a:t>The firm</a:t>
            </a:r>
          </a:p>
          <a:p>
            <a:pPr marL="171450" indent="-171450">
              <a:buFont typeface="Arial" charset="0"/>
              <a:buChar char="•"/>
            </a:pPr>
            <a:r>
              <a:rPr lang="en-US" dirty="0"/>
              <a:t>Barriers to entry</a:t>
            </a:r>
          </a:p>
          <a:p>
            <a:pPr marL="171450" indent="-171450">
              <a:buFont typeface="Arial" charset="0"/>
              <a:buChar char="•"/>
            </a:pPr>
            <a:r>
              <a:rPr lang="en-US" dirty="0"/>
              <a:t>Excess demand</a:t>
            </a:r>
          </a:p>
          <a:p>
            <a:pPr marL="171450" indent="-171450">
              <a:buFont typeface="Arial" charset="0"/>
              <a:buChar char="•"/>
            </a:pPr>
            <a:r>
              <a:rPr lang="en-US" dirty="0"/>
              <a:t>Market power</a:t>
            </a:r>
          </a:p>
          <a:p>
            <a:pPr marL="171450" indent="-171450">
              <a:buFont typeface="Arial" charset="0"/>
              <a:buChar char="•"/>
            </a:pPr>
            <a:r>
              <a:rPr lang="en-US" dirty="0"/>
              <a:t>Price discrimination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b="1" i="1" dirty="0"/>
          </a:p>
          <a:p>
            <a:endParaRPr lang="en-US" dirty="0"/>
          </a:p>
          <a:p>
            <a:r>
              <a:rPr lang="en-US" dirty="0"/>
              <a:t>You could point out the difference between a </a:t>
            </a:r>
            <a:r>
              <a:rPr lang="en-US" i="1" dirty="0"/>
              <a:t>pure monopoly </a:t>
            </a:r>
            <a:r>
              <a:rPr lang="en-US" dirty="0"/>
              <a:t>and an </a:t>
            </a:r>
            <a:r>
              <a:rPr lang="en-US" i="1" dirty="0"/>
              <a:t>effective monopoly</a:t>
            </a:r>
            <a:r>
              <a:rPr lang="en-US" dirty="0"/>
              <a:t>, and what it means to have no “close substitutes.”</a:t>
            </a:r>
          </a:p>
          <a:p>
            <a:pPr marL="171450" indent="-171450">
              <a:buFont typeface="Arial" charset="0"/>
              <a:buChar char="•"/>
            </a:pPr>
            <a:r>
              <a:rPr lang="en-US" dirty="0"/>
              <a:t>Microsoft’s monopoly over operating systems is a good example, since it’s power eroded over time due to new substitutes.</a:t>
            </a:r>
          </a:p>
          <a:p>
            <a:pPr>
              <a:buFontTx/>
              <a:buChar char="•"/>
            </a:pPr>
            <a:endParaRPr lang="en-US" dirty="0"/>
          </a:p>
          <a:p>
            <a:r>
              <a:rPr lang="en-US" dirty="0"/>
              <a:t>Monopoly power is sometimes referred to as market power.</a:t>
            </a:r>
          </a:p>
          <a:p>
            <a:pPr marL="171450" indent="-171450">
              <a:buFont typeface="Arial" charset="0"/>
              <a:buChar char="•"/>
            </a:pPr>
            <a:r>
              <a:rPr lang="en-US" dirty="0"/>
              <a:t>Also, some economists would argue that monopoly power would also include the ability of firms to earn economic profit in the long run.</a:t>
            </a:r>
          </a:p>
          <a:p>
            <a:pPr>
              <a:buFontTx/>
              <a:buChar char="•"/>
            </a:pPr>
            <a:endParaRPr lang="en-US" dirty="0"/>
          </a:p>
          <a:p>
            <a:r>
              <a:rPr lang="en-US" dirty="0"/>
              <a:t>We will discuss two types of entry barriers: </a:t>
            </a:r>
          </a:p>
          <a:p>
            <a:pPr marL="171450" indent="-171450">
              <a:buFont typeface="Arial" charset="0"/>
              <a:buChar char="•"/>
            </a:pPr>
            <a:r>
              <a:rPr lang="en-US" dirty="0"/>
              <a:t>Natural </a:t>
            </a:r>
          </a:p>
          <a:p>
            <a:pPr marL="171450" indent="-171450">
              <a:buFont typeface="Arial" charset="0"/>
              <a:buChar char="•"/>
            </a:pPr>
            <a:r>
              <a:rPr lang="en-US" dirty="0"/>
              <a:t>Government created</a:t>
            </a:r>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r>
              <a:rPr lang="en-US" b="1" i="1"/>
              <a:t>Lecture tip:</a:t>
            </a:r>
            <a:endParaRPr lang="en-US"/>
          </a:p>
          <a:p>
            <a:r>
              <a:rPr lang="en-US"/>
              <a:t>The Writing to Learn exercise mentioned on the slide can be found in the Interactive Instructor’s Guide (see Tip #380).</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a:lstStyle/>
          <a:p>
            <a:r>
              <a:rPr lang="en-US" b="1" i="1" dirty="0"/>
              <a:t>Lecture tip:</a:t>
            </a:r>
            <a:endParaRPr lang="en-US" dirty="0"/>
          </a:p>
          <a:p>
            <a:r>
              <a:rPr lang="en-US" dirty="0"/>
              <a:t>The Writing to Learn exercise mentioned on the slide can be found in the Interactive Instructor’s Guide </a:t>
            </a:r>
            <a:r>
              <a:rPr lang="en-US" dirty="0" smtClean="0"/>
              <a:t>(See </a:t>
            </a:r>
            <a:r>
              <a:rPr lang="en-US" dirty="0"/>
              <a:t>Tip #380).</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r>
              <a:rPr lang="en-US" dirty="0"/>
              <a:t>We can think of perfect competition (PC) and pure monopoly in the theoretical sense because they are very rare (by strict definition and assumptions) in real life. Many firms have some competitive characteristics and some monopolistic characteristics. This will be studied in the upcoming chapters.</a:t>
            </a:r>
          </a:p>
          <a:p>
            <a:endParaRPr lang="en-US" dirty="0"/>
          </a:p>
          <a:p>
            <a:r>
              <a:rPr lang="en-US" dirty="0"/>
              <a:t>You can conclude this lecture by reiterating the following points:</a:t>
            </a:r>
          </a:p>
          <a:p>
            <a:pPr marL="171450" indent="-171450">
              <a:buFont typeface="Arial" charset="0"/>
              <a:buChar char="•"/>
            </a:pPr>
            <a:r>
              <a:rPr lang="en-US" dirty="0"/>
              <a:t>On monopolies:</a:t>
            </a:r>
          </a:p>
          <a:p>
            <a:pPr marL="628650" lvl="1" indent="-171450">
              <a:buFont typeface="Arial" charset="0"/>
              <a:buChar char="•"/>
            </a:pPr>
            <a:r>
              <a:rPr lang="en-US" dirty="0"/>
              <a:t>Single seller</a:t>
            </a:r>
          </a:p>
          <a:p>
            <a:pPr marL="628650" lvl="1" indent="-171450">
              <a:buFont typeface="Arial" charset="0"/>
              <a:buChar char="•"/>
            </a:pPr>
            <a:r>
              <a:rPr lang="en-US" dirty="0"/>
              <a:t>Produces a product with few good substitutes</a:t>
            </a:r>
          </a:p>
          <a:p>
            <a:pPr marL="628650" lvl="1" indent="-171450">
              <a:buFont typeface="Arial" charset="0"/>
              <a:buChar char="•"/>
            </a:pPr>
            <a:r>
              <a:rPr lang="en-US" dirty="0"/>
              <a:t>High barriers to entry</a:t>
            </a:r>
          </a:p>
          <a:p>
            <a:pPr marL="1314450" lvl="2" indent="-171450">
              <a:buFont typeface="Arial" charset="0"/>
              <a:buChar char="•"/>
            </a:pPr>
            <a:r>
              <a:rPr lang="en-US" dirty="0">
                <a:ea typeface="MS PGothic" pitchFamily="34" charset="-128"/>
                <a:cs typeface="MS PGothic" pitchFamily="34" charset="-128"/>
              </a:rPr>
              <a:t>Emphasize the importance of barriers to entry as the main source of a monopoly’s market power.</a:t>
            </a:r>
          </a:p>
          <a:p>
            <a:pPr marL="628650" lvl="1" indent="-171450">
              <a:buFont typeface="Arial" charset="0"/>
              <a:buChar char="•"/>
            </a:pPr>
            <a:r>
              <a:rPr lang="en-US" dirty="0"/>
              <a:t>May earn long-run profits</a:t>
            </a:r>
          </a:p>
          <a:p>
            <a:pPr marL="171450" indent="-171450">
              <a:buFont typeface="Arial" charset="0"/>
              <a:buChar char="•"/>
            </a:pPr>
            <a:r>
              <a:rPr lang="en-US" dirty="0"/>
              <a:t>A monopoly maximizes profit by producing where MR = MC.</a:t>
            </a:r>
          </a:p>
          <a:p>
            <a:pPr marL="171450" indent="-171450">
              <a:buFont typeface="Arial" charset="0"/>
              <a:buChar char="•"/>
            </a:pPr>
            <a:r>
              <a:rPr lang="en-US" dirty="0"/>
              <a:t>A monopoly is inefficient, and leads to a deadweight loss.</a:t>
            </a:r>
          </a:p>
          <a:p>
            <a:pPr marL="171450" indent="-171450">
              <a:buFont typeface="Arial" charset="0"/>
              <a:buChar char="•"/>
            </a:pPr>
            <a:r>
              <a:rPr lang="en-US" dirty="0"/>
              <a:t>Government grants of monopoly power encourage rent seeking.</a:t>
            </a:r>
          </a:p>
          <a:p>
            <a:pPr marL="171450" indent="-171450">
              <a:buFont typeface="Arial" charset="0"/>
              <a:buChar char="•"/>
            </a:pPr>
            <a:r>
              <a:rPr lang="en-US" dirty="0"/>
              <a:t>There are three potential solutions to the problem of monopoly.</a:t>
            </a:r>
          </a:p>
          <a:p>
            <a:pPr marL="628650" lvl="1" indent="-171450">
              <a:buFont typeface="Arial" charset="0"/>
              <a:buChar char="•"/>
            </a:pPr>
            <a:r>
              <a:rPr lang="en-US" dirty="0"/>
              <a:t>Ask students whether they think there is a “fourth solution.”</a:t>
            </a:r>
          </a:p>
          <a:p>
            <a:pPr marL="628650" lvl="1" indent="-171450">
              <a:buFontTx/>
              <a:buChar char="•"/>
            </a:pPr>
            <a:endParaRPr lang="en-US" dirty="0"/>
          </a:p>
          <a:p>
            <a:pPr>
              <a:buFontTx/>
              <a:buChar char="•"/>
            </a:pPr>
            <a:endParaRPr lang="en-US" dirty="0"/>
          </a:p>
          <a:p>
            <a:pPr>
              <a:buFontTx/>
              <a:buChar cha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dirty="0" smtClean="0">
                <a:ea typeface="MS PGothic" charset="-128"/>
              </a:rPr>
              <a:t>Real-world example</a:t>
            </a:r>
            <a:r>
              <a:rPr lang="en-US" altLang="en-US" b="1" dirty="0">
                <a:ea typeface="MS PGothic" charset="-128"/>
              </a:rPr>
              <a:t>: </a:t>
            </a:r>
            <a:r>
              <a:rPr lang="en-US" altLang="en-US" dirty="0">
                <a:ea typeface="MS PGothic" charset="-128"/>
              </a:rPr>
              <a:t>Is Google a Monopoly? (See Tip #</a:t>
            </a:r>
            <a:r>
              <a:rPr lang="en-US" altLang="en-US" dirty="0" smtClean="0">
                <a:ea typeface="MS PGothic" charset="-128"/>
              </a:rPr>
              <a:t>365)</a:t>
            </a:r>
            <a:endParaRPr lang="en-US" altLang="en-US" dirty="0">
              <a:ea typeface="MS PGothic" charset="-128"/>
            </a:endParaRPr>
          </a:p>
          <a:p>
            <a:pPr marL="171450" indent="-171450">
              <a:buFont typeface="Arial" charset="0"/>
              <a:buChar char="•"/>
              <a:defRPr/>
            </a:pPr>
            <a:r>
              <a:rPr lang="en-US" altLang="en-US" dirty="0">
                <a:ea typeface="MS PGothic" charset="-128"/>
              </a:rPr>
              <a:t>The infographic shown on the slide shows monopolies throughout U.S. history</a:t>
            </a:r>
            <a:r>
              <a:rPr lang="en-US" altLang="en-US" dirty="0" smtClean="0">
                <a:ea typeface="MS PGothic" charset="-128"/>
              </a:rPr>
              <a:t>.</a:t>
            </a:r>
          </a:p>
          <a:p>
            <a:pPr marL="171450" indent="-171450">
              <a:buFont typeface="Arial" charset="0"/>
              <a:buChar char="•"/>
              <a:defRPr/>
            </a:pPr>
            <a:endParaRPr lang="en-US" altLang="en-US" dirty="0" smtClean="0">
              <a:ea typeface="MS PGothic" charset="-128"/>
            </a:endParaRPr>
          </a:p>
          <a:p>
            <a:pPr marL="0" indent="0">
              <a:buFont typeface="Arial" charset="0"/>
              <a:buNone/>
              <a:defRPr/>
            </a:pPr>
            <a:r>
              <a:rPr lang="en-US" altLang="en-US" dirty="0" smtClean="0">
                <a:ea typeface="MS PGothic" charset="-128"/>
              </a:rPr>
              <a:t>Infographic</a:t>
            </a:r>
            <a:r>
              <a:rPr lang="en-US" altLang="en-US" baseline="0" dirty="0" smtClean="0">
                <a:ea typeface="MS PGothic" charset="-128"/>
              </a:rPr>
              <a:t> Source: http://</a:t>
            </a:r>
            <a:r>
              <a:rPr lang="en-US" altLang="en-US" baseline="0" dirty="0" err="1" smtClean="0">
                <a:ea typeface="MS PGothic" charset="-128"/>
              </a:rPr>
              <a:t>www.scores.org</a:t>
            </a:r>
            <a:r>
              <a:rPr lang="en-US" altLang="en-US" baseline="0" dirty="0" smtClean="0">
                <a:ea typeface="MS PGothic" charset="-128"/>
              </a:rPr>
              <a:t>/graphics/monopoly/</a:t>
            </a:r>
            <a:endParaRPr lang="en-US" altLang="en-US" dirty="0">
              <a:ea typeface="MS PGothic"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dirty="0" smtClean="0">
                <a:ea typeface="MS PGothic" charset="-128"/>
              </a:rPr>
              <a:t>Real-world example</a:t>
            </a:r>
            <a:r>
              <a:rPr lang="en-US" altLang="en-US" b="1" dirty="0">
                <a:ea typeface="MS PGothic" charset="-128"/>
              </a:rPr>
              <a:t>: </a:t>
            </a:r>
            <a:r>
              <a:rPr lang="en-US" altLang="en-US" dirty="0">
                <a:ea typeface="MS PGothic" charset="-128"/>
              </a:rPr>
              <a:t>Is Google a Monopoly? (See Tip #</a:t>
            </a:r>
            <a:r>
              <a:rPr lang="en-US" altLang="en-US" dirty="0" smtClean="0">
                <a:ea typeface="MS PGothic" charset="-128"/>
              </a:rPr>
              <a:t>365)</a:t>
            </a:r>
            <a:endParaRPr lang="en-US" altLang="en-US" dirty="0">
              <a:ea typeface="MS PGothic" charset="-128"/>
            </a:endParaRPr>
          </a:p>
          <a:p>
            <a:pPr marL="171450" indent="-171450">
              <a:buFont typeface="Arial" charset="0"/>
              <a:buChar char="•"/>
              <a:defRPr/>
            </a:pPr>
            <a:r>
              <a:rPr lang="en-US" altLang="en-US" dirty="0">
                <a:ea typeface="MS PGothic" charset="-128"/>
              </a:rPr>
              <a:t>The infographic shown on </a:t>
            </a:r>
            <a:r>
              <a:rPr lang="en-US" altLang="en-US" dirty="0" smtClean="0">
                <a:ea typeface="MS PGothic" charset="-128"/>
              </a:rPr>
              <a:t>the </a:t>
            </a:r>
            <a:r>
              <a:rPr lang="en-US" altLang="en-US" dirty="0">
                <a:ea typeface="MS PGothic" charset="-128"/>
              </a:rPr>
              <a:t>slide shows monopolies throughout U.S. history</a:t>
            </a:r>
            <a:r>
              <a:rPr lang="en-US" altLang="en-US" dirty="0" smtClean="0">
                <a:ea typeface="MS PGothic" charset="-128"/>
              </a:rPr>
              <a:t>.</a:t>
            </a:r>
          </a:p>
          <a:p>
            <a:pPr marL="171450" indent="-171450">
              <a:buFont typeface="Arial" charset="0"/>
              <a:buChar char="•"/>
              <a:defRPr/>
            </a:pPr>
            <a:endParaRPr lang="en-US" altLang="en-US" dirty="0" smtClean="0">
              <a:ea typeface="MS PGothic" charset="-128"/>
            </a:endParaRP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dirty="0" smtClean="0">
                <a:ea typeface="MS PGothic" charset="-128"/>
              </a:rPr>
              <a:t>Infographic</a:t>
            </a:r>
            <a:r>
              <a:rPr lang="en-US" altLang="en-US" baseline="0" dirty="0" smtClean="0">
                <a:ea typeface="MS PGothic" charset="-128"/>
              </a:rPr>
              <a:t> Source: http://</a:t>
            </a:r>
            <a:r>
              <a:rPr lang="en-US" altLang="en-US" baseline="0" dirty="0" err="1" smtClean="0">
                <a:ea typeface="MS PGothic" charset="-128"/>
              </a:rPr>
              <a:t>www.scores.org</a:t>
            </a:r>
            <a:r>
              <a:rPr lang="en-US" altLang="en-US" baseline="0" dirty="0" smtClean="0">
                <a:ea typeface="MS PGothic" charset="-128"/>
              </a:rPr>
              <a:t>/graphics/monopoly/</a:t>
            </a:r>
            <a:endParaRPr lang="en-US" altLang="en-US" dirty="0" smtClean="0">
              <a:ea typeface="MS PGothic" charset="-128"/>
            </a:endParaRPr>
          </a:p>
          <a:p>
            <a:pPr marL="171450" indent="-171450">
              <a:buFont typeface="Arial" charset="0"/>
              <a:buChar char="•"/>
              <a:defRPr/>
            </a:pPr>
            <a:endParaRPr lang="en-US" altLang="en-US" dirty="0">
              <a:ea typeface="MS PGothic" charset="-128"/>
            </a:endParaRPr>
          </a:p>
        </p:txBody>
      </p:sp>
    </p:spTree>
    <p:extLst>
      <p:ext uri="{BB962C8B-B14F-4D97-AF65-F5344CB8AC3E}">
        <p14:creationId xmlns:p14="http://schemas.microsoft.com/office/powerpoint/2010/main" val="65208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dirty="0" smtClean="0">
                <a:ea typeface="MS PGothic" charset="-128"/>
              </a:rPr>
              <a:t>Real-world example</a:t>
            </a:r>
            <a:r>
              <a:rPr lang="en-US" altLang="en-US" b="1" dirty="0">
                <a:ea typeface="MS PGothic" charset="-128"/>
              </a:rPr>
              <a:t>: </a:t>
            </a:r>
            <a:r>
              <a:rPr lang="en-US" altLang="en-US" dirty="0">
                <a:ea typeface="MS PGothic" charset="-128"/>
              </a:rPr>
              <a:t>Is Google a Monopoly? (See Tip #</a:t>
            </a:r>
            <a:r>
              <a:rPr lang="en-US" altLang="en-US" dirty="0" smtClean="0">
                <a:ea typeface="MS PGothic" charset="-128"/>
              </a:rPr>
              <a:t>365)</a:t>
            </a:r>
            <a:endParaRPr lang="en-US" altLang="en-US" dirty="0">
              <a:ea typeface="MS PGothic" charset="-128"/>
            </a:endParaRPr>
          </a:p>
          <a:p>
            <a:pPr marL="171450" indent="-171450">
              <a:buFont typeface="Arial" charset="0"/>
              <a:buChar char="•"/>
              <a:defRPr/>
            </a:pPr>
            <a:r>
              <a:rPr lang="en-US" altLang="en-US" dirty="0">
                <a:ea typeface="MS PGothic" charset="-128"/>
              </a:rPr>
              <a:t>The infographic shown on the slide shows monopolies throughout U.S. history</a:t>
            </a:r>
            <a:r>
              <a:rPr lang="en-US" altLang="en-US" dirty="0" smtClean="0">
                <a:ea typeface="MS PGothic" charset="-128"/>
              </a:rPr>
              <a:t>.</a:t>
            </a:r>
          </a:p>
          <a:p>
            <a:pPr marL="171450" indent="-171450">
              <a:buFont typeface="Arial" charset="0"/>
              <a:buChar char="•"/>
              <a:defRPr/>
            </a:pPr>
            <a:endParaRPr lang="en-US" altLang="en-US" dirty="0" smtClean="0">
              <a:ea typeface="MS PGothic" charset="-128"/>
            </a:endParaRP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dirty="0" smtClean="0">
                <a:ea typeface="MS PGothic" charset="-128"/>
              </a:rPr>
              <a:t>Infographic</a:t>
            </a:r>
            <a:r>
              <a:rPr lang="en-US" altLang="en-US" baseline="0" dirty="0" smtClean="0">
                <a:ea typeface="MS PGothic" charset="-128"/>
              </a:rPr>
              <a:t> Source: http://</a:t>
            </a:r>
            <a:r>
              <a:rPr lang="en-US" altLang="en-US" baseline="0" dirty="0" err="1" smtClean="0">
                <a:ea typeface="MS PGothic" charset="-128"/>
              </a:rPr>
              <a:t>www.scores.org</a:t>
            </a:r>
            <a:r>
              <a:rPr lang="en-US" altLang="en-US" baseline="0" dirty="0" smtClean="0">
                <a:ea typeface="MS PGothic" charset="-128"/>
              </a:rPr>
              <a:t>/graphics/monopoly/</a:t>
            </a:r>
            <a:endParaRPr lang="en-US" altLang="en-US" dirty="0" smtClean="0">
              <a:ea typeface="MS PGothic" charset="-128"/>
            </a:endParaRPr>
          </a:p>
          <a:p>
            <a:pPr marL="0" indent="0">
              <a:buFont typeface="Arial" charset="0"/>
              <a:buNone/>
              <a:defRPr/>
            </a:pPr>
            <a:endParaRPr lang="en-US" altLang="en-US" dirty="0">
              <a:ea typeface="MS PGothic" charset="-128"/>
            </a:endParaRPr>
          </a:p>
        </p:txBody>
      </p:sp>
    </p:spTree>
    <p:extLst>
      <p:ext uri="{BB962C8B-B14F-4D97-AF65-F5344CB8AC3E}">
        <p14:creationId xmlns:p14="http://schemas.microsoft.com/office/powerpoint/2010/main" val="213058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Sources of monopoly</a:t>
            </a:r>
          </a:p>
          <a:p>
            <a:pPr marL="171450" indent="-171450">
              <a:buFont typeface="Arial" charset="0"/>
              <a:buChar char="•"/>
            </a:pPr>
            <a:r>
              <a:rPr lang="en-US" dirty="0"/>
              <a:t>Competition</a:t>
            </a:r>
          </a:p>
          <a:p>
            <a:pPr marL="171450" indent="-171450">
              <a:buFont typeface="Arial" charset="0"/>
              <a:buChar char="•"/>
            </a:pPr>
            <a:r>
              <a:rPr lang="en-US" dirty="0"/>
              <a:t>Supply and demand</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0" indent="0">
              <a:buNone/>
              <a:defRPr sz="2400"/>
            </a:lvl1pPr>
            <a:lvl2pPr marL="914400" indent="-457200">
              <a:buFont typeface="Arial" panose="020B0604020202020204" pitchFamily="34" charset="0"/>
              <a:buChar char="•"/>
              <a:defRPr sz="2400"/>
            </a:lvl2pPr>
          </a:lstStyle>
          <a:p>
            <a:pPr lvl="0"/>
            <a:r>
              <a:rPr lang="en-US" dirty="0"/>
              <a:t>Click to edit Master </a:t>
            </a:r>
            <a:r>
              <a:rPr lang="en-US"/>
              <a:t>text styles</a:t>
            </a:r>
          </a:p>
          <a:p>
            <a:pPr lvl="1"/>
            <a:r>
              <a:rPr lang="en-US"/>
              <a:t>Second </a:t>
            </a:r>
            <a:r>
              <a:rPr lang="en-US" dirty="0"/>
              <a:t>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542" r:id="rId1"/>
    <p:sldLayoutId id="2147484543" r:id="rId2"/>
    <p:sldLayoutId id="2147484537" r:id="rId3"/>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540" r:id="rId1"/>
    <p:sldLayoutId id="2147484541" r:id="rId2"/>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544" r:id="rId1"/>
    <p:sldLayoutId id="2147484545" r:id="rId2"/>
  </p:sldLayoutIdLst>
  <p:timing>
    <p:tnLst>
      <p:par>
        <p:cTn id="1" dur="indefinite" restart="never" nodeType="tmRoot"/>
      </p:par>
    </p:tnLst>
  </p:timing>
  <p:txStyles>
    <p:titleStyle>
      <a:lvl1pPr algn="l" defTabSz="457200" rtl="0" eaLnBrk="0" fontAlgn="base" hangingPunct="0">
        <a:spcBef>
          <a:spcPct val="0"/>
        </a:spcBef>
        <a:spcAft>
          <a:spcPct val="0"/>
        </a:spcAft>
        <a:defRPr sz="36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defRPr sz="24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Arial" pitchFamily="-107"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iig.wwnorton.com/prinecomi2/full/page/361_the_firm_in_the_simpsons"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iig.wwnorton.com/prinecomi2/full/page/373_monopoly_in_the_office"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jpeg"/><Relationship Id="rId1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31.jpeg"/><Relationship Id="rId10"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1" Type="http://schemas.openxmlformats.org/officeDocument/2006/relationships/image" Target="../media/image45.jpeg"/><Relationship Id="rId12" Type="http://schemas.openxmlformats.org/officeDocument/2006/relationships/image" Target="../media/image46.jpeg"/><Relationship Id="rId13" Type="http://schemas.openxmlformats.org/officeDocument/2006/relationships/image" Target="../media/image47.jpeg"/><Relationship Id="rId14" Type="http://schemas.openxmlformats.org/officeDocument/2006/relationships/image" Target="../media/image48.jpeg"/><Relationship Id="rId15" Type="http://schemas.openxmlformats.org/officeDocument/2006/relationships/image" Target="../media/image49.jpeg"/><Relationship Id="rId16" Type="http://schemas.openxmlformats.org/officeDocument/2006/relationships/image" Target="../media/image50.jpeg"/><Relationship Id="rId17" Type="http://schemas.openxmlformats.org/officeDocument/2006/relationships/image" Target="../media/image51.jpeg"/><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s>
</file>

<file path=ppt/slides/_rels/slide35.xml.rels><?xml version="1.0" encoding="UTF-8" standalone="yes"?>
<Relationships xmlns="http://schemas.openxmlformats.org/package/2006/relationships"><Relationship Id="rId11" Type="http://schemas.openxmlformats.org/officeDocument/2006/relationships/image" Target="../media/image60.jpeg"/><Relationship Id="rId12" Type="http://schemas.openxmlformats.org/officeDocument/2006/relationships/image" Target="../media/image61.jpeg"/><Relationship Id="rId13" Type="http://schemas.openxmlformats.org/officeDocument/2006/relationships/image" Target="../media/image62.jpeg"/><Relationship Id="rId14" Type="http://schemas.openxmlformats.org/officeDocument/2006/relationships/image" Target="../media/image63.jpeg"/><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jpeg"/><Relationship Id="rId7" Type="http://schemas.openxmlformats.org/officeDocument/2006/relationships/image" Target="../media/image56.jpeg"/><Relationship Id="rId8" Type="http://schemas.openxmlformats.org/officeDocument/2006/relationships/image" Target="../media/image57.jpeg"/><Relationship Id="rId9" Type="http://schemas.openxmlformats.org/officeDocument/2006/relationships/image" Target="../media/image58.jpeg"/><Relationship Id="rId10" Type="http://schemas.openxmlformats.org/officeDocument/2006/relationships/image" Target="../media/image5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s://iig.wwnorton.com/prinecomi2/full/page/381_rent_seeking_in_the_distinguished_gentleman"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s://iig.wwnorton.com/prinecomi2/full/page/382_monopoly_in_one_man_band"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image" Target="../media/image66.jpeg"/><Relationship Id="rId6" Type="http://schemas.openxmlformats.org/officeDocument/2006/relationships/image" Target="../media/image67.jpeg"/><Relationship Id="rId7" Type="http://schemas.openxmlformats.org/officeDocument/2006/relationships/image" Target="../media/image68.jpeg"/><Relationship Id="rId8" Type="http://schemas.openxmlformats.org/officeDocument/2006/relationships/image" Target="../media/image69.jpeg"/><Relationship Id="rId9" Type="http://schemas.openxmlformats.org/officeDocument/2006/relationships/image" Target="../media/image70.jpeg"/><Relationship Id="rId10" Type="http://schemas.openxmlformats.org/officeDocument/2006/relationships/image" Target="../media/image71.jpeg"/><Relationship Id="rId11" Type="http://schemas.openxmlformats.org/officeDocument/2006/relationships/image" Target="../media/image72.jpe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hyperlink" Target="https://iig.wwnorton.com/prinecomi2/full/page/376_monopoly_in_seinfeld"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hyperlink" Target="https://iig.wwnorton.com/prinecomi2/full/page/357_monopoly_in_forrest_gump"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Understanding Monopoly</a:t>
            </a:r>
          </a:p>
        </p:txBody>
      </p:sp>
      <p:sp>
        <p:nvSpPr>
          <p:cNvPr id="11266"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Simpsons</a:t>
            </a:r>
            <a:r>
              <a:rPr lang="en-US">
                <a:latin typeface="Arial" pitchFamily="-107" charset="0"/>
                <a:cs typeface="Arial" pitchFamily="-107" charset="0"/>
              </a:rPr>
              <a:t>,</a:t>
            </a:r>
            <a:r>
              <a:rPr lang="en-US" i="1">
                <a:latin typeface="Arial" pitchFamily="-107" charset="0"/>
                <a:cs typeface="Arial" pitchFamily="-107" charset="0"/>
              </a:rPr>
              <a:t> </a:t>
            </a:r>
            <a:r>
              <a:rPr lang="en-US">
                <a:latin typeface="Arial" pitchFamily="-107" charset="0"/>
                <a:cs typeface="Arial" pitchFamily="-107" charset="0"/>
              </a:rPr>
              <a:t>“Who Shot Mr. Burns, Part I”</a:t>
            </a:r>
          </a:p>
        </p:txBody>
      </p:sp>
      <p:sp>
        <p:nvSpPr>
          <p:cNvPr id="25602" name="Content Placeholder 2"/>
          <p:cNvSpPr>
            <a:spLocks noGrp="1"/>
          </p:cNvSpPr>
          <p:nvPr>
            <p:ph idx="1"/>
          </p:nvPr>
        </p:nvSpPr>
        <p:spPr>
          <a:xfrm>
            <a:off x="457200" y="1712913"/>
            <a:ext cx="8229600" cy="1241425"/>
          </a:xfrm>
        </p:spPr>
        <p:txBody>
          <a:bodyPr/>
          <a:lstStyle/>
          <a:p>
            <a:r>
              <a:rPr lang="en-US" sz="3200">
                <a:latin typeface="Arial" pitchFamily="-107" charset="0"/>
                <a:cs typeface="Arial" pitchFamily="-107" charset="0"/>
              </a:rPr>
              <a:t>Mr. Burns blocks out the sun.</a:t>
            </a:r>
          </a:p>
        </p:txBody>
      </p:sp>
      <p:pic>
        <p:nvPicPr>
          <p:cNvPr id="25603" name="Picture 4" descr="Tip #361: The Firm in The Simpsons, “Who Shot Mr. Burns, Part I”">
            <a:hlinkClick r:id="rId3"/>
          </p:cNvPr>
          <p:cNvPicPr>
            <a:picLocks noChangeAspect="1"/>
          </p:cNvPicPr>
          <p:nvPr/>
        </p:nvPicPr>
        <p:blipFill>
          <a:blip r:embed="rId4"/>
          <a:srcRect l="20306" t="18303" r="22078" b="25455"/>
          <a:stretch>
            <a:fillRect/>
          </a:stretch>
        </p:blipFill>
        <p:spPr bwMode="auto">
          <a:xfrm>
            <a:off x="3797300" y="314007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Office</a:t>
            </a:r>
            <a:r>
              <a:rPr lang="en-US">
                <a:latin typeface="Arial" pitchFamily="-107" charset="0"/>
                <a:cs typeface="Arial" pitchFamily="-107" charset="0"/>
              </a:rPr>
              <a:t>, “Moroccan Christmas”</a:t>
            </a:r>
            <a:endParaRPr lang="en-US" i="1">
              <a:latin typeface="Arial" pitchFamily="-107" charset="0"/>
              <a:cs typeface="Arial" pitchFamily="-107" charset="0"/>
            </a:endParaRPr>
          </a:p>
        </p:txBody>
      </p:sp>
      <p:sp>
        <p:nvSpPr>
          <p:cNvPr id="27650" name="Content Placeholder 2"/>
          <p:cNvSpPr>
            <a:spLocks noGrp="1"/>
          </p:cNvSpPr>
          <p:nvPr>
            <p:ph idx="1"/>
          </p:nvPr>
        </p:nvSpPr>
        <p:spPr>
          <a:xfrm>
            <a:off x="457200" y="1712913"/>
            <a:ext cx="8229600" cy="1241425"/>
          </a:xfrm>
        </p:spPr>
        <p:txBody>
          <a:bodyPr/>
          <a:lstStyle/>
          <a:p>
            <a:r>
              <a:rPr lang="en-US" sz="3200">
                <a:latin typeface="Arial" pitchFamily="-107" charset="0"/>
                <a:cs typeface="Arial" pitchFamily="-107" charset="0"/>
              </a:rPr>
              <a:t>Dwight corners the market on Christmas gifts.</a:t>
            </a:r>
          </a:p>
        </p:txBody>
      </p:sp>
      <p:pic>
        <p:nvPicPr>
          <p:cNvPr id="27651" name="Picture 4" descr="Tip #373: Monopoly in The Office, “Moroccan Christmas”">
            <a:hlinkClick r:id="rId3"/>
          </p:cNvPr>
          <p:cNvPicPr>
            <a:picLocks noChangeAspect="1"/>
          </p:cNvPicPr>
          <p:nvPr/>
        </p:nvPicPr>
        <p:blipFill>
          <a:blip r:embed="rId4"/>
          <a:srcRect l="20306" t="18303" r="22078" b="25455"/>
          <a:stretch>
            <a:fillRect/>
          </a:stretch>
        </p:blipFill>
        <p:spPr bwMode="auto">
          <a:xfrm>
            <a:off x="3797300" y="314007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Natural Barriers to Entry</a:t>
            </a:r>
          </a:p>
        </p:txBody>
      </p:sp>
      <p:sp>
        <p:nvSpPr>
          <p:cNvPr id="9219" name="Content Placeholder 2"/>
          <p:cNvSpPr>
            <a:spLocks noGrp="1"/>
          </p:cNvSpPr>
          <p:nvPr>
            <p:ph idx="1"/>
          </p:nvPr>
        </p:nvSpPr>
        <p:spPr>
          <a:xfrm>
            <a:off x="231775" y="1712913"/>
            <a:ext cx="6143625" cy="4895850"/>
          </a:xfrm>
        </p:spPr>
        <p:txBody>
          <a:bodyPr/>
          <a:lstStyle/>
          <a:p>
            <a:r>
              <a:rPr lang="en-US" sz="3200" dirty="0">
                <a:latin typeface="Arial" pitchFamily="-107" charset="0"/>
                <a:cs typeface="Arial" pitchFamily="-107" charset="0"/>
              </a:rPr>
              <a:t>Control of resources</a:t>
            </a:r>
          </a:p>
          <a:p>
            <a:endParaRPr lang="en-US" sz="3200" dirty="0">
              <a:latin typeface="Arial" pitchFamily="-107" charset="0"/>
              <a:cs typeface="Arial" pitchFamily="-107" charset="0"/>
            </a:endParaRPr>
          </a:p>
          <a:p>
            <a:r>
              <a:rPr lang="en-US" sz="3200" dirty="0">
                <a:latin typeface="Arial" pitchFamily="-107" charset="0"/>
                <a:cs typeface="Arial" pitchFamily="-107" charset="0"/>
              </a:rPr>
              <a:t>Problems raising capital</a:t>
            </a:r>
          </a:p>
          <a:p>
            <a:endParaRPr lang="en-US" sz="3200" dirty="0">
              <a:latin typeface="Arial" pitchFamily="-107" charset="0"/>
              <a:cs typeface="Arial" pitchFamily="-107" charset="0"/>
            </a:endParaRPr>
          </a:p>
          <a:p>
            <a:r>
              <a:rPr lang="en-US" sz="3200" dirty="0">
                <a:latin typeface="Arial" pitchFamily="-107" charset="0"/>
                <a:cs typeface="Arial" pitchFamily="-107" charset="0"/>
              </a:rPr>
              <a:t>Economies of scale</a:t>
            </a:r>
          </a:p>
          <a:p>
            <a:pPr lvl="1"/>
            <a:r>
              <a:rPr lang="en-US" sz="2800" dirty="0">
                <a:latin typeface="Arial" pitchFamily="-107" charset="0"/>
                <a:cs typeface="Arial" pitchFamily="-107" charset="0"/>
              </a:rPr>
              <a:t>Natural monopoly</a:t>
            </a:r>
          </a:p>
        </p:txBody>
      </p:sp>
      <p:pic>
        <p:nvPicPr>
          <p:cNvPr id="29699" name="Picture 7" descr="Five diamonds."/>
          <p:cNvPicPr>
            <a:picLocks noChangeAspect="1" noChangeArrowheads="1"/>
          </p:cNvPicPr>
          <p:nvPr/>
        </p:nvPicPr>
        <p:blipFill>
          <a:blip r:embed="rId3"/>
          <a:srcRect l="8125" t="8624" r="18643" b="9871"/>
          <a:stretch>
            <a:fillRect/>
          </a:stretch>
        </p:blipFill>
        <p:spPr bwMode="auto">
          <a:xfrm>
            <a:off x="5907088" y="2840038"/>
            <a:ext cx="2779712" cy="2147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Government-Created Barriers</a:t>
            </a:r>
          </a:p>
        </p:txBody>
      </p:sp>
      <p:sp>
        <p:nvSpPr>
          <p:cNvPr id="11267"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Licensing</a:t>
            </a:r>
          </a:p>
          <a:p>
            <a:pPr lvl="1"/>
            <a:r>
              <a:rPr lang="en-US" sz="2800">
                <a:latin typeface="Arial" pitchFamily="-107" charset="0"/>
                <a:cs typeface="Arial" pitchFamily="-107" charset="0"/>
              </a:rPr>
              <a:t>Exclusive right to sell a good or service</a:t>
            </a:r>
          </a:p>
          <a:p>
            <a:pPr lvl="1"/>
            <a:r>
              <a:rPr lang="en-US" sz="2800">
                <a:latin typeface="Arial" pitchFamily="-107" charset="0"/>
                <a:cs typeface="Arial" pitchFamily="-107" charset="0"/>
              </a:rPr>
              <a:t>Pros and cons?</a:t>
            </a:r>
          </a:p>
          <a:p>
            <a:r>
              <a:rPr lang="en-US" sz="3200">
                <a:latin typeface="Arial" pitchFamily="-107" charset="0"/>
                <a:cs typeface="Arial" pitchFamily="-107" charset="0"/>
              </a:rPr>
              <a:t>Patents and copyright law</a:t>
            </a:r>
          </a:p>
          <a:p>
            <a:pPr lvl="1"/>
            <a:r>
              <a:rPr lang="en-US" sz="2800">
                <a:latin typeface="Arial" pitchFamily="-107" charset="0"/>
                <a:cs typeface="Arial" pitchFamily="-107" charset="0"/>
              </a:rPr>
              <a:t>Pros and cons?</a:t>
            </a:r>
          </a:p>
        </p:txBody>
      </p:sp>
      <p:pic>
        <p:nvPicPr>
          <p:cNvPr id="6" name="Picture 5" descr="Taylor Swift singing into a microphone."/>
          <p:cNvPicPr>
            <a:picLocks noChangeAspect="1"/>
          </p:cNvPicPr>
          <p:nvPr/>
        </p:nvPicPr>
        <p:blipFill>
          <a:blip r:embed="rId3"/>
          <a:srcRect l="1512" t="1780" r="2290" b="4621"/>
          <a:stretch>
            <a:fillRect/>
          </a:stretch>
        </p:blipFill>
        <p:spPr>
          <a:xfrm>
            <a:off x="2028081" y="4518533"/>
            <a:ext cx="3384453" cy="2119313"/>
          </a:xfrm>
          <a:prstGeom prst="rect">
            <a:avLst/>
          </a:prstGeom>
        </p:spPr>
      </p:pic>
      <p:pic>
        <p:nvPicPr>
          <p:cNvPr id="7" name="Picture 6" descr="An open prescription bottle on its side with 5 Zocor pills spilled in front of it."/>
          <p:cNvPicPr>
            <a:picLocks noChangeAspect="1"/>
          </p:cNvPicPr>
          <p:nvPr/>
        </p:nvPicPr>
        <p:blipFill>
          <a:blip r:embed="rId4"/>
          <a:srcRect l="2186" t="1423" r="3101" b="4569"/>
          <a:stretch>
            <a:fillRect/>
          </a:stretch>
        </p:blipFill>
        <p:spPr>
          <a:xfrm>
            <a:off x="5552331" y="4516438"/>
            <a:ext cx="1563588" cy="2121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Arial" pitchFamily="-107" charset="0"/>
                <a:cs typeface="Arial" pitchFamily="-107" charset="0"/>
              </a:rPr>
              <a:t>Pennsylvania’s Liquor Monopoly</a:t>
            </a:r>
          </a:p>
        </p:txBody>
      </p:sp>
      <p:sp>
        <p:nvSpPr>
          <p:cNvPr id="2" name="Content Placeholder 1"/>
          <p:cNvSpPr>
            <a:spLocks noGrp="1"/>
          </p:cNvSpPr>
          <p:nvPr>
            <p:ph idx="1"/>
          </p:nvPr>
        </p:nvSpPr>
        <p:spPr/>
        <p:txBody>
          <a:bodyPr/>
          <a:lstStyle/>
          <a:p>
            <a:r>
              <a:rPr lang="en-US" dirty="0" smtClean="0"/>
              <a:t>Wine vending machines</a:t>
            </a:r>
          </a:p>
          <a:p>
            <a:pPr lvl="1"/>
            <a:r>
              <a:rPr lang="en-US" dirty="0" smtClean="0"/>
              <a:t>Take a breathalyzer,</a:t>
            </a:r>
          </a:p>
          <a:p>
            <a:pPr lvl="1"/>
            <a:r>
              <a:rPr lang="en-US" dirty="0" smtClean="0"/>
              <a:t>Swipe ID,</a:t>
            </a:r>
          </a:p>
          <a:p>
            <a:pPr lvl="1"/>
            <a:r>
              <a:rPr lang="en-US" dirty="0" smtClean="0"/>
              <a:t>Show face to official over CCTV.</a:t>
            </a:r>
          </a:p>
          <a:p>
            <a:pPr lvl="1"/>
            <a:r>
              <a:rPr lang="en-US" dirty="0" smtClean="0"/>
              <a:t>Made illegal in 2012.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Characteristics of a Monopoly</a:t>
            </a:r>
          </a:p>
        </p:txBody>
      </p:sp>
      <p:pic>
        <p:nvPicPr>
          <p:cNvPr id="4" name="Picture 3" descr="Table 10.1 is a bulleted list titled The Characteristics of Monopolies. It has one column and four rows."/>
          <p:cNvPicPr>
            <a:picLocks noChangeAspect="1"/>
          </p:cNvPicPr>
          <p:nvPr/>
        </p:nvPicPr>
        <p:blipFill>
          <a:blip r:embed="rId3"/>
          <a:srcRect b="4666"/>
          <a:stretch>
            <a:fillRect/>
          </a:stretch>
        </p:blipFill>
        <p:spPr>
          <a:xfrm>
            <a:off x="304800" y="1965516"/>
            <a:ext cx="8534400" cy="444004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457200" y="0"/>
            <a:ext cx="8229600" cy="1527175"/>
          </a:xfrm>
        </p:spPr>
        <p:txBody>
          <a:bodyPr/>
          <a:lstStyle/>
          <a:p>
            <a:pPr algn="l" eaLnBrk="1" hangingPunct="1"/>
            <a:r>
              <a:rPr lang="en-US">
                <a:latin typeface="Helvetica Neue" pitchFamily="-107" charset="0"/>
              </a:rPr>
              <a:t>Practice What You Know</a:t>
            </a:r>
            <a:r>
              <a:rPr lang="en-US"/>
              <a:t>—</a:t>
            </a:r>
            <a:r>
              <a:rPr lang="en-US">
                <a:latin typeface="Helvetica Neue" pitchFamily="-107" charset="0"/>
              </a:rPr>
              <a:t>1 </a:t>
            </a:r>
          </a:p>
        </p:txBody>
      </p:sp>
      <p:sp>
        <p:nvSpPr>
          <p:cNvPr id="22531"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Which </a:t>
            </a:r>
            <a:r>
              <a:rPr lang="en-US" sz="3200"/>
              <a:t>of the following firms will most likely be a natural monopoly?</a:t>
            </a:r>
          </a:p>
          <a:p>
            <a:pPr eaLnBrk="1" hangingPunct="1">
              <a:buFont typeface="Arial" pitchFamily="-107" charset="0"/>
              <a:buNone/>
            </a:pPr>
            <a:endParaRPr lang="en-US" sz="3200"/>
          </a:p>
          <a:p>
            <a:pPr marL="971550" lvl="1" indent="-514350" eaLnBrk="1" hangingPunct="1">
              <a:buFont typeface="Calibri" pitchFamily="-107" charset="0"/>
              <a:buAutoNum type="alphaUcPeriod"/>
            </a:pPr>
            <a:r>
              <a:rPr lang="en-US" sz="2800">
                <a:latin typeface="Helvetica Neue" pitchFamily="-107" charset="0"/>
              </a:rPr>
              <a:t>a grocery store</a:t>
            </a:r>
          </a:p>
          <a:p>
            <a:pPr marL="971550" lvl="1" indent="-514350" eaLnBrk="1" hangingPunct="1">
              <a:buFont typeface="Calibri" pitchFamily="-107" charset="0"/>
              <a:buAutoNum type="alphaUcPeriod"/>
            </a:pPr>
            <a:r>
              <a:rPr lang="en-US" sz="2800">
                <a:latin typeface="Helvetica Neue" pitchFamily="-107" charset="0"/>
              </a:rPr>
              <a:t>a cable TV company</a:t>
            </a:r>
          </a:p>
          <a:p>
            <a:pPr marL="971550" lvl="1" indent="-514350" eaLnBrk="1" hangingPunct="1">
              <a:buFont typeface="Calibri" pitchFamily="-107" charset="0"/>
              <a:buAutoNum type="alphaUcPeriod"/>
            </a:pPr>
            <a:r>
              <a:rPr lang="en-US" sz="2800">
                <a:latin typeface="Helvetica Neue" pitchFamily="-107" charset="0"/>
              </a:rPr>
              <a:t>a gas station</a:t>
            </a:r>
          </a:p>
          <a:p>
            <a:pPr marL="971550" lvl="1" indent="-514350" eaLnBrk="1" hangingPunct="1">
              <a:buFont typeface="Calibri" pitchFamily="-107" charset="0"/>
              <a:buAutoNum type="alphaUcPeriod"/>
            </a:pPr>
            <a:r>
              <a:rPr lang="en-US" sz="2800">
                <a:latin typeface="Helvetica Neue" pitchFamily="-107" charset="0"/>
              </a:rPr>
              <a:t>a barbershop</a:t>
            </a:r>
          </a:p>
        </p:txBody>
      </p:sp>
      <p:sp>
        <p:nvSpPr>
          <p:cNvPr id="2" name="Rectangle 1" descr="Correct answer: B, a cable TV company"/>
          <p:cNvSpPr>
            <a:spLocks noChangeArrowheads="1"/>
          </p:cNvSpPr>
          <p:nvPr/>
        </p:nvSpPr>
        <p:spPr bwMode="auto">
          <a:xfrm>
            <a:off x="766763" y="3902075"/>
            <a:ext cx="3965575" cy="533400"/>
          </a:xfrm>
          <a:prstGeom prst="rect">
            <a:avLst/>
          </a:prstGeom>
          <a:noFill/>
          <a:ln w="508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457200" y="0"/>
            <a:ext cx="8229600" cy="1527175"/>
          </a:xfrm>
        </p:spPr>
        <p:txBody>
          <a:bodyPr/>
          <a:lstStyle/>
          <a:p>
            <a:pPr algn="l" eaLnBrk="1" hangingPunct="1"/>
            <a:r>
              <a:rPr lang="en-US">
                <a:latin typeface="Helvetica Neue" pitchFamily="-107" charset="0"/>
              </a:rPr>
              <a:t>Practice What You Know</a:t>
            </a:r>
            <a:r>
              <a:rPr lang="en-US"/>
              <a:t>—</a:t>
            </a:r>
            <a:r>
              <a:rPr lang="en-US">
                <a:latin typeface="Helvetica Neue" pitchFamily="-107" charset="0"/>
              </a:rPr>
              <a:t>2 </a:t>
            </a:r>
          </a:p>
        </p:txBody>
      </p:sp>
      <p:sp>
        <p:nvSpPr>
          <p:cNvPr id="39938"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Which </a:t>
            </a:r>
            <a:r>
              <a:rPr lang="en-US" sz="3200"/>
              <a:t>of the following most accurately describes a patent?</a:t>
            </a:r>
          </a:p>
          <a:p>
            <a:pPr eaLnBrk="1" hangingPunct="1"/>
            <a:endParaRPr lang="en-US" sz="3200"/>
          </a:p>
          <a:p>
            <a:pPr marL="971550" lvl="1" indent="-514350" eaLnBrk="1" hangingPunct="1">
              <a:buFont typeface="Calibri" pitchFamily="-107" charset="0"/>
              <a:buAutoNum type="alphaUcPeriod"/>
            </a:pPr>
            <a:r>
              <a:rPr lang="en-US" sz="2800">
                <a:latin typeface="Helvetica Neue" pitchFamily="-107" charset="0"/>
              </a:rPr>
              <a:t>an incentive to innovate</a:t>
            </a:r>
          </a:p>
          <a:p>
            <a:pPr marL="971550" lvl="1" indent="-514350" eaLnBrk="1" hangingPunct="1">
              <a:buFont typeface="Calibri" pitchFamily="-107" charset="0"/>
              <a:buAutoNum type="alphaUcPeriod"/>
            </a:pPr>
            <a:r>
              <a:rPr lang="en-US" sz="2800">
                <a:latin typeface="Helvetica Neue" pitchFamily="-107" charset="0"/>
              </a:rPr>
              <a:t>a profit-sharing mechanism</a:t>
            </a:r>
          </a:p>
          <a:p>
            <a:pPr marL="971550" lvl="1" indent="-514350" eaLnBrk="1" hangingPunct="1">
              <a:buFont typeface="Calibri" pitchFamily="-107" charset="0"/>
              <a:buAutoNum type="alphaUcPeriod"/>
            </a:pPr>
            <a:r>
              <a:rPr lang="en-US" sz="2800">
                <a:latin typeface="Helvetica Neue" pitchFamily="-107" charset="0"/>
              </a:rPr>
              <a:t>a redistribution of wealth</a:t>
            </a:r>
          </a:p>
          <a:p>
            <a:pPr marL="971550" lvl="1" indent="-514350" eaLnBrk="1" hangingPunct="1">
              <a:buFont typeface="Calibri" pitchFamily="-107" charset="0"/>
              <a:buAutoNum type="alphaUcPeriod"/>
            </a:pPr>
            <a:r>
              <a:rPr lang="en-US" sz="2800">
                <a:latin typeface="Helvetica Neue" pitchFamily="-107" charset="0"/>
              </a:rPr>
              <a:t>an original invention</a:t>
            </a:r>
          </a:p>
        </p:txBody>
      </p:sp>
      <p:sp>
        <p:nvSpPr>
          <p:cNvPr id="4" name="Rectangle 3" descr="Correct answer: A, an incentive to innovate"/>
          <p:cNvSpPr>
            <a:spLocks noChangeArrowheads="1"/>
          </p:cNvSpPr>
          <p:nvPr/>
        </p:nvSpPr>
        <p:spPr bwMode="auto">
          <a:xfrm>
            <a:off x="765175" y="3328988"/>
            <a:ext cx="4548188" cy="576262"/>
          </a:xfrm>
          <a:prstGeom prst="rect">
            <a:avLst/>
          </a:prstGeom>
          <a:noFill/>
          <a:ln w="508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The </a:t>
            </a:r>
            <a:r>
              <a:rPr lang="en-US" dirty="0" smtClean="0">
                <a:latin typeface="Arial" pitchFamily="-107" charset="0"/>
                <a:cs typeface="Arial" pitchFamily="-107" charset="0"/>
              </a:rPr>
              <a:t>Monopolist’</a:t>
            </a:r>
            <a:r>
              <a:rPr lang="en-US" altLang="ja-JP" dirty="0" smtClean="0">
                <a:latin typeface="Arial" pitchFamily="-107" charset="0"/>
                <a:cs typeface="Arial" pitchFamily="-107" charset="0"/>
              </a:rPr>
              <a:t>s </a:t>
            </a:r>
            <a:r>
              <a:rPr lang="en-US" altLang="ja-JP" dirty="0">
                <a:latin typeface="Arial" pitchFamily="-107" charset="0"/>
                <a:cs typeface="Arial" pitchFamily="-107" charset="0"/>
              </a:rPr>
              <a:t>Pricing</a:t>
            </a:r>
            <a:br>
              <a:rPr lang="en-US" altLang="ja-JP" dirty="0">
                <a:latin typeface="Arial" pitchFamily="-107" charset="0"/>
                <a:cs typeface="Arial" pitchFamily="-107" charset="0"/>
              </a:rPr>
            </a:br>
            <a:r>
              <a:rPr lang="en-US" altLang="ja-JP" dirty="0">
                <a:latin typeface="Arial" pitchFamily="-107" charset="0"/>
                <a:cs typeface="Arial" pitchFamily="-107" charset="0"/>
              </a:rPr>
              <a:t> and Output Decisions</a:t>
            </a:r>
            <a:endParaRPr lang="en-US" dirty="0">
              <a:latin typeface="Arial" pitchFamily="-107" charset="0"/>
              <a:cs typeface="Arial" pitchFamily="-107" charset="0"/>
            </a:endParaRPr>
          </a:p>
        </p:txBody>
      </p:sp>
      <p:sp>
        <p:nvSpPr>
          <p:cNvPr id="12291"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Perfectly competitive firms</a:t>
            </a:r>
          </a:p>
          <a:p>
            <a:pPr lvl="1"/>
            <a:r>
              <a:rPr lang="en-US" sz="3000" i="1" dirty="0">
                <a:latin typeface="Arial" pitchFamily="-107" charset="0"/>
                <a:cs typeface="Arial" pitchFamily="-107" charset="0"/>
              </a:rPr>
              <a:t>Price takers</a:t>
            </a:r>
            <a:r>
              <a:rPr lang="en-US" sz="3000" dirty="0">
                <a:latin typeface="Arial" pitchFamily="-107" charset="0"/>
                <a:cs typeface="Arial" pitchFamily="-107" charset="0"/>
              </a:rPr>
              <a:t> cannot affect the price</a:t>
            </a:r>
          </a:p>
          <a:p>
            <a:endParaRPr lang="en-US" dirty="0">
              <a:latin typeface="Arial" pitchFamily="-107" charset="0"/>
              <a:cs typeface="Arial" pitchFamily="-107" charset="0"/>
            </a:endParaRPr>
          </a:p>
          <a:p>
            <a:r>
              <a:rPr lang="en-US" sz="3200" dirty="0">
                <a:latin typeface="Arial" pitchFamily="-107" charset="0"/>
                <a:cs typeface="Arial" pitchFamily="-107" charset="0"/>
              </a:rPr>
              <a:t>Monopoly</a:t>
            </a:r>
          </a:p>
          <a:p>
            <a:pPr lvl="1"/>
            <a:r>
              <a:rPr lang="en-US" sz="3000" i="1" dirty="0">
                <a:latin typeface="Arial" pitchFamily="-107" charset="0"/>
                <a:cs typeface="Arial" pitchFamily="-107" charset="0"/>
              </a:rPr>
              <a:t>Price maker</a:t>
            </a:r>
            <a:r>
              <a:rPr lang="en-US" sz="3000" dirty="0">
                <a:latin typeface="Arial" pitchFamily="-107" charset="0"/>
                <a:cs typeface="Arial" pitchFamily="-107" charset="0"/>
              </a:rPr>
              <a:t> sets the price by choosing output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Two graphs comparing the demand curves of perfectly competitive firms and monopolists. Graph A shows a competitive firm. The x axis represents firm's quantity, and the y axis represents price. The demand curve is a straight horizontal line. Graph B shows monopolist as a sole provider. The x axis represents market quantity, and the y axis represents price. The demand curve is a line with a negative slope. "/>
          <p:cNvPicPr>
            <a:picLocks noChangeAspect="1"/>
          </p:cNvPicPr>
          <p:nvPr/>
        </p:nvPicPr>
        <p:blipFill>
          <a:blip r:embed="rId3"/>
          <a:srcRect/>
          <a:stretch>
            <a:fillRect/>
          </a:stretch>
        </p:blipFill>
        <p:spPr bwMode="auto">
          <a:xfrm>
            <a:off x="287338" y="1820863"/>
            <a:ext cx="8483600" cy="3779837"/>
          </a:xfrm>
          <a:prstGeom prst="rect">
            <a:avLst/>
          </a:prstGeom>
          <a:noFill/>
          <a:ln w="9525">
            <a:noFill/>
            <a:miter lim="800000"/>
            <a:headEnd/>
            <a:tailEnd/>
          </a:ln>
        </p:spPr>
      </p:pic>
      <p:pic>
        <p:nvPicPr>
          <p:cNvPr id="3" name="Picture 2" descr=" "/>
          <p:cNvPicPr>
            <a:picLocks noChangeAspect="1"/>
          </p:cNvPicPr>
          <p:nvPr/>
        </p:nvPicPr>
        <p:blipFill>
          <a:blip r:embed="rId4"/>
          <a:srcRect/>
          <a:stretch>
            <a:fillRect/>
          </a:stretch>
        </p:blipFill>
        <p:spPr bwMode="auto">
          <a:xfrm>
            <a:off x="814388" y="3806825"/>
            <a:ext cx="3173412" cy="203200"/>
          </a:xfrm>
          <a:prstGeom prst="rect">
            <a:avLst/>
          </a:prstGeom>
          <a:noFill/>
          <a:ln w="9525">
            <a:noFill/>
            <a:miter lim="800000"/>
            <a:headEnd/>
            <a:tailEnd/>
          </a:ln>
        </p:spPr>
      </p:pic>
      <p:pic>
        <p:nvPicPr>
          <p:cNvPr id="4" name="Picture 3" descr=" "/>
          <p:cNvPicPr>
            <a:picLocks noChangeAspect="1"/>
          </p:cNvPicPr>
          <p:nvPr/>
        </p:nvPicPr>
        <p:blipFill>
          <a:blip r:embed="rId5"/>
          <a:srcRect/>
          <a:stretch>
            <a:fillRect/>
          </a:stretch>
        </p:blipFill>
        <p:spPr bwMode="auto">
          <a:xfrm>
            <a:off x="5746750" y="2439988"/>
            <a:ext cx="2317750" cy="2700337"/>
          </a:xfrm>
          <a:prstGeom prst="rect">
            <a:avLst/>
          </a:prstGeom>
          <a:noFill/>
          <a:ln w="9525">
            <a:noFill/>
            <a:miter lim="800000"/>
            <a:headEnd/>
            <a:tailEnd/>
          </a:ln>
        </p:spPr>
      </p:pic>
      <p:pic>
        <p:nvPicPr>
          <p:cNvPr id="44036" name="Picture 16" descr=" "/>
          <p:cNvPicPr>
            <a:picLocks noChangeAspect="1"/>
          </p:cNvPicPr>
          <p:nvPr/>
        </p:nvPicPr>
        <p:blipFill>
          <a:blip r:embed="rId6"/>
          <a:srcRect/>
          <a:stretch>
            <a:fillRect/>
          </a:stretch>
        </p:blipFill>
        <p:spPr bwMode="auto">
          <a:xfrm>
            <a:off x="1757363" y="5745163"/>
            <a:ext cx="1349375" cy="427037"/>
          </a:xfrm>
          <a:prstGeom prst="rect">
            <a:avLst/>
          </a:prstGeom>
          <a:noFill/>
          <a:ln w="9525">
            <a:noFill/>
            <a:miter lim="800000"/>
            <a:headEnd/>
            <a:tailEnd/>
          </a:ln>
        </p:spPr>
      </p:pic>
      <p:pic>
        <p:nvPicPr>
          <p:cNvPr id="44037" name="Picture 17" descr=" "/>
          <p:cNvPicPr>
            <a:picLocks noChangeAspect="1"/>
          </p:cNvPicPr>
          <p:nvPr/>
        </p:nvPicPr>
        <p:blipFill>
          <a:blip r:embed="rId7"/>
          <a:srcRect/>
          <a:stretch>
            <a:fillRect/>
          </a:stretch>
        </p:blipFill>
        <p:spPr bwMode="auto">
          <a:xfrm>
            <a:off x="6232525" y="5745163"/>
            <a:ext cx="1530350" cy="427037"/>
          </a:xfrm>
          <a:prstGeom prst="rect">
            <a:avLst/>
          </a:prstGeom>
          <a:noFill/>
          <a:ln w="9525">
            <a:noFill/>
            <a:miter lim="800000"/>
            <a:headEnd/>
            <a:tailEnd/>
          </a:ln>
        </p:spPr>
      </p:pic>
      <p:sp>
        <p:nvSpPr>
          <p:cNvPr id="44038" name="Title 6"/>
          <p:cNvSpPr>
            <a:spLocks noGrp="1"/>
          </p:cNvSpPr>
          <p:nvPr>
            <p:ph type="title"/>
          </p:nvPr>
        </p:nvSpPr>
        <p:spPr>
          <a:xfrm>
            <a:off x="457200" y="0"/>
            <a:ext cx="8229600" cy="1527175"/>
          </a:xfrm>
        </p:spPr>
        <p:txBody>
          <a:bodyPr/>
          <a:lstStyle/>
          <a:p>
            <a:r>
              <a:rPr lang="en-US">
                <a:latin typeface="Arial" pitchFamily="-107" charset="0"/>
                <a:cs typeface="Arial" pitchFamily="-107" charset="0"/>
              </a:rPr>
              <a:t>Comparing Demand Curves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7171"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A perfectly competitive market is one in which:</a:t>
            </a:r>
          </a:p>
          <a:p>
            <a:pPr lvl="1"/>
            <a:r>
              <a:rPr lang="en-US" sz="2800" dirty="0">
                <a:latin typeface="Arial" pitchFamily="-107" charset="0"/>
                <a:cs typeface="Arial" pitchFamily="-107" charset="0"/>
              </a:rPr>
              <a:t>There are a large number buyers and sellers producing identical goods.</a:t>
            </a:r>
          </a:p>
          <a:p>
            <a:pPr lvl="1"/>
            <a:r>
              <a:rPr lang="en-US" sz="2800" dirty="0">
                <a:latin typeface="Arial" pitchFamily="-107" charset="0"/>
                <a:cs typeface="Arial" pitchFamily="-107" charset="0"/>
              </a:rPr>
              <a:t>There is easy entry and exit from the market.</a:t>
            </a:r>
          </a:p>
          <a:p>
            <a:r>
              <a:rPr lang="en-US" sz="3200" dirty="0">
                <a:latin typeface="Arial" pitchFamily="-107" charset="0"/>
                <a:cs typeface="Arial" pitchFamily="-107" charset="0"/>
              </a:rPr>
              <a:t>Firms are price takers.</a:t>
            </a:r>
          </a:p>
          <a:p>
            <a:r>
              <a:rPr lang="en-US" sz="3200" dirty="0">
                <a:latin typeface="Arial" pitchFamily="-107" charset="0"/>
                <a:cs typeface="Arial" pitchFamily="-107" charset="0"/>
              </a:rPr>
              <a:t>A firm will maximize profit by producing where MR = MC.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Profit-Maximizing Rule </a:t>
            </a:r>
            <a:br>
              <a:rPr lang="en-US">
                <a:latin typeface="Arial" pitchFamily="-107" charset="0"/>
                <a:cs typeface="Arial" pitchFamily="-107" charset="0"/>
              </a:rPr>
            </a:br>
            <a:r>
              <a:rPr lang="en-US">
                <a:latin typeface="Arial" pitchFamily="-107" charset="0"/>
                <a:cs typeface="Arial" pitchFamily="-107" charset="0"/>
              </a:rPr>
              <a:t>for Monopoly</a:t>
            </a:r>
          </a:p>
        </p:txBody>
      </p:sp>
      <p:sp>
        <p:nvSpPr>
          <p:cNvPr id="14339"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Profit-maximizing rule for </a:t>
            </a:r>
            <a:r>
              <a:rPr lang="en-US" sz="3200" b="1" dirty="0">
                <a:solidFill>
                  <a:srgbClr val="1392C8"/>
                </a:solidFill>
                <a:latin typeface="Arial" pitchFamily="-107" charset="0"/>
                <a:cs typeface="Arial" pitchFamily="-107" charset="0"/>
              </a:rPr>
              <a:t>any</a:t>
            </a:r>
            <a:r>
              <a:rPr lang="en-US" sz="3200" b="1" dirty="0">
                <a:latin typeface="Arial" pitchFamily="-107" charset="0"/>
                <a:cs typeface="Arial" pitchFamily="-107" charset="0"/>
              </a:rPr>
              <a:t> </a:t>
            </a:r>
            <a:r>
              <a:rPr lang="en-US" sz="3200" dirty="0">
                <a:latin typeface="Arial" pitchFamily="-107" charset="0"/>
                <a:cs typeface="Arial" pitchFamily="-107" charset="0"/>
              </a:rPr>
              <a:t>firm:</a:t>
            </a:r>
          </a:p>
          <a:p>
            <a:pPr lvl="1"/>
            <a:r>
              <a:rPr lang="en-US" dirty="0">
                <a:latin typeface="Arial" pitchFamily="-107" charset="0"/>
                <a:cs typeface="Arial" pitchFamily="-107" charset="0"/>
              </a:rPr>
              <a:t>MR = MC</a:t>
            </a:r>
          </a:p>
          <a:p>
            <a:endParaRPr lang="en-US" sz="3200" dirty="0">
              <a:latin typeface="Arial" pitchFamily="-107" charset="0"/>
              <a:cs typeface="Arial" pitchFamily="-107" charset="0"/>
            </a:endParaRPr>
          </a:p>
          <a:p>
            <a:r>
              <a:rPr lang="en-US" sz="3200" dirty="0">
                <a:latin typeface="Arial" pitchFamily="-107" charset="0"/>
                <a:cs typeface="Arial" pitchFamily="-107" charset="0"/>
              </a:rPr>
              <a:t>Under perfect competition: P = MR</a:t>
            </a:r>
          </a:p>
          <a:p>
            <a:endParaRPr lang="en-US" sz="3200" dirty="0">
              <a:latin typeface="Arial" pitchFamily="-107" charset="0"/>
              <a:cs typeface="Arial" pitchFamily="-107" charset="0"/>
            </a:endParaRPr>
          </a:p>
          <a:p>
            <a:r>
              <a:rPr lang="en-US" sz="3200" dirty="0">
                <a:latin typeface="Arial" pitchFamily="-107" charset="0"/>
                <a:cs typeface="Arial" pitchFamily="-107" charset="0"/>
              </a:rPr>
              <a:t>With a monopoly:  P &gt; MR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229600" cy="749300"/>
          </a:xfrm>
        </p:spPr>
        <p:txBody>
          <a:bodyPr/>
          <a:lstStyle/>
          <a:p>
            <a:r>
              <a:rPr lang="en-US" sz="4000"/>
              <a:t>Monopoly Marginal Revenue</a:t>
            </a:r>
            <a:r>
              <a:rPr lang="en-US"/>
              <a:t>—</a:t>
            </a:r>
            <a:r>
              <a:rPr lang="en-US" sz="4000"/>
              <a:t>1 </a:t>
            </a:r>
          </a:p>
        </p:txBody>
      </p:sp>
      <p:graphicFrame>
        <p:nvGraphicFramePr>
          <p:cNvPr id="5" name="Table 4"/>
          <p:cNvGraphicFramePr>
            <a:graphicFrameLocks noGrp="1"/>
          </p:cNvGraphicFramePr>
          <p:nvPr>
            <p:extLst>
              <p:ext uri="{D42A27DB-BD31-4B8C-83A1-F6EECF244321}">
                <p14:modId xmlns:p14="http://schemas.microsoft.com/office/powerpoint/2010/main" val="985899606"/>
              </p:ext>
            </p:extLst>
          </p:nvPr>
        </p:nvGraphicFramePr>
        <p:xfrm>
          <a:off x="660400" y="1193800"/>
          <a:ext cx="7924800" cy="5105400"/>
        </p:xfrm>
        <a:graphic>
          <a:graphicData uri="http://schemas.openxmlformats.org/drawingml/2006/table">
            <a:tbl>
              <a:tblPr/>
              <a:tblGrid>
                <a:gridCol w="2063750"/>
                <a:gridCol w="1517650"/>
                <a:gridCol w="1981200"/>
                <a:gridCol w="2362200"/>
              </a:tblGrid>
              <a:tr h="1089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Quantity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of Customers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(Q)</a:t>
                      </a:r>
                    </a:p>
                  </a:txBody>
                  <a:tcPr marL="55084" marR="55084"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Price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(P)</a:t>
                      </a:r>
                    </a:p>
                  </a:txBody>
                  <a:tcPr marL="55084" marR="5508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Total Revenue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(TR) = Q </a:t>
                      </a:r>
                      <a:r>
                        <a:rPr kumimoji="0" lang="en-US" sz="1800" b="0" i="0" u="none" strike="noStrike" cap="none" normalizeH="0" baseline="0">
                          <a:ln>
                            <a:noFill/>
                          </a:ln>
                          <a:solidFill>
                            <a:schemeClr val="tx1"/>
                          </a:solidFill>
                          <a:effectLst/>
                          <a:latin typeface="Arial" charset="0"/>
                          <a:ea typeface="Arial" charset="0"/>
                          <a:cs typeface="Arial" charset="0"/>
                          <a:sym typeface="Symbol" pitchFamily="-107" charset="2"/>
                        </a:rPr>
                        <a:t></a:t>
                      </a:r>
                      <a:r>
                        <a:rPr kumimoji="0" lang="en-US" sz="1800" b="0" i="0" u="none" strike="noStrike" cap="none" normalizeH="0" baseline="0">
                          <a:ln>
                            <a:noFill/>
                          </a:ln>
                          <a:solidFill>
                            <a:schemeClr val="tx1"/>
                          </a:solidFill>
                          <a:effectLst/>
                          <a:latin typeface="Arial" charset="0"/>
                          <a:ea typeface="Arial" charset="0"/>
                          <a:cs typeface="Arial" charset="0"/>
                        </a:rPr>
                        <a:t> P</a:t>
                      </a:r>
                    </a:p>
                  </a:txBody>
                  <a:tcPr marL="55084" marR="5508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Marginal Revenue per 1,000 Customers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(MR) = ΔTR  </a:t>
                      </a:r>
                    </a:p>
                  </a:txBody>
                  <a:tcPr marL="55084" marR="5508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a:t>
                      </a:r>
                    </a:p>
                  </a:txBody>
                  <a:tcPr marL="55084" marR="55084"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$100</a:t>
                      </a:r>
                    </a:p>
                  </a:txBody>
                  <a:tcPr marL="55084" marR="55084"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$0.00</a:t>
                      </a:r>
                    </a:p>
                  </a:txBody>
                  <a:tcPr marL="55084" marR="55084"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90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90,000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B050"/>
                          </a:solidFill>
                          <a:effectLst/>
                          <a:latin typeface="Arial" charset="0"/>
                          <a:ea typeface="Arial" charset="0"/>
                          <a:cs typeface="Arial" charset="0"/>
                        </a:rPr>
                        <a:t>$90,000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80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160,000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B050"/>
                          </a:solidFill>
                          <a:effectLst/>
                          <a:latin typeface="Arial" charset="0"/>
                          <a:ea typeface="Arial" charset="0"/>
                          <a:cs typeface="Arial" charset="0"/>
                        </a:rPr>
                        <a:t>70,000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3,000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70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210,000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B050"/>
                          </a:solidFill>
                          <a:effectLst/>
                          <a:latin typeface="Arial" charset="0"/>
                          <a:ea typeface="Arial" charset="0"/>
                          <a:cs typeface="Arial" charset="0"/>
                        </a:rPr>
                        <a:t>50,000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60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240,000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B050"/>
                          </a:solidFill>
                          <a:effectLst/>
                          <a:latin typeface="Arial" charset="0"/>
                          <a:ea typeface="Arial" charset="0"/>
                          <a:cs typeface="Arial" charset="0"/>
                        </a:rPr>
                        <a:t>30,000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5,000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50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250,000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B050"/>
                          </a:solidFill>
                          <a:effectLst/>
                          <a:latin typeface="Arial" charset="0"/>
                          <a:ea typeface="Arial" charset="0"/>
                          <a:cs typeface="Arial" charset="0"/>
                        </a:rPr>
                        <a:t>10,000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6,000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240,000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Arial" charset="0"/>
                          <a:cs typeface="Arial" charset="0"/>
                        </a:rPr>
                        <a:t>-10,000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7,000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30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210,000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Arial" charset="0"/>
                          <a:cs typeface="Arial" charset="0"/>
                        </a:rPr>
                        <a:t>-30,000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8,000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160,000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Arial" charset="0"/>
                          <a:cs typeface="Arial" charset="0"/>
                        </a:rPr>
                        <a:t>-50,000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9,000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90,000</a:t>
                      </a:r>
                    </a:p>
                  </a:txBody>
                  <a:tcPr marL="55084" marR="5508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Arial" charset="0"/>
                          <a:cs typeface="Arial" charset="0"/>
                        </a:rPr>
                        <a:t>-70,000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10,000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a:t>
                      </a:r>
                    </a:p>
                  </a:txBody>
                  <a:tcPr marL="55084" marR="55084"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0.00</a:t>
                      </a:r>
                    </a:p>
                  </a:txBody>
                  <a:tcPr marL="55084" marR="55084"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ea typeface="Arial" charset="0"/>
                          <a:cs typeface="Arial" charset="0"/>
                        </a:rPr>
                        <a:t>-90,000</a:t>
                      </a:r>
                      <a:endParaRPr kumimoji="0" lang="en-US" sz="1800" b="0" i="0" u="none" strike="noStrike" cap="none" normalizeH="0" baseline="0" dirty="0">
                        <a:ln>
                          <a:noFill/>
                        </a:ln>
                        <a:solidFill>
                          <a:schemeClr val="tx1"/>
                        </a:solidFill>
                        <a:effectLst/>
                        <a:latin typeface="Arial" charset="0"/>
                        <a:ea typeface="Arial" charset="0"/>
                        <a:cs typeface="Arial"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527175"/>
          </a:xfrm>
        </p:spPr>
        <p:txBody>
          <a:bodyPr/>
          <a:lstStyle/>
          <a:p>
            <a:r>
              <a:rPr lang="en-US" sz="4000" dirty="0">
                <a:latin typeface="Arial" pitchFamily="-107" charset="0"/>
                <a:cs typeface="Arial" pitchFamily="-107" charset="0"/>
              </a:rPr>
              <a:t>Monopoly Marginal Revenue</a:t>
            </a:r>
            <a:r>
              <a:rPr lang="en-US" dirty="0">
                <a:latin typeface="Arial" pitchFamily="-107" charset="0"/>
                <a:cs typeface="Arial" pitchFamily="-107" charset="0"/>
              </a:rPr>
              <a:t>—</a:t>
            </a:r>
            <a:r>
              <a:rPr lang="en-US" sz="4000" dirty="0">
                <a:latin typeface="Arial" pitchFamily="-107" charset="0"/>
                <a:cs typeface="Arial" pitchFamily="-107" charset="0"/>
              </a:rPr>
              <a:t>2 </a:t>
            </a:r>
          </a:p>
        </p:txBody>
      </p:sp>
      <p:sp>
        <p:nvSpPr>
          <p:cNvPr id="16387" name="Content Placeholder 2"/>
          <p:cNvSpPr>
            <a:spLocks noGrp="1"/>
          </p:cNvSpPr>
          <p:nvPr>
            <p:ph idx="1"/>
          </p:nvPr>
        </p:nvSpPr>
        <p:spPr>
          <a:xfrm>
            <a:off x="457200" y="1712913"/>
            <a:ext cx="8489950" cy="4895850"/>
          </a:xfrm>
        </p:spPr>
        <p:txBody>
          <a:bodyPr/>
          <a:lstStyle/>
          <a:p>
            <a:r>
              <a:rPr lang="en-US" sz="3200">
                <a:latin typeface="Arial" pitchFamily="-107" charset="0"/>
                <a:cs typeface="Arial" pitchFamily="-107" charset="0"/>
              </a:rPr>
              <a:t>Why does TR increase and then decrease? </a:t>
            </a:r>
          </a:p>
          <a:p>
            <a:pPr lvl="1"/>
            <a:r>
              <a:rPr lang="en-US">
                <a:latin typeface="Arial" pitchFamily="-107" charset="0"/>
                <a:cs typeface="Arial" pitchFamily="-107" charset="0"/>
              </a:rPr>
              <a:t>Price effect</a:t>
            </a:r>
          </a:p>
          <a:p>
            <a:pPr lvl="2"/>
            <a:r>
              <a:rPr lang="en-US" sz="3200">
                <a:latin typeface="Helvetica Neue" pitchFamily="-107" charset="0"/>
                <a:ea typeface="Helvetica Neue" pitchFamily="-107" charset="0"/>
                <a:cs typeface="Helvetica Neue" pitchFamily="-107" charset="0"/>
              </a:rPr>
              <a:t>All units are now sold at a lower price. By itself, this is a </a:t>
            </a:r>
            <a:r>
              <a:rPr lang="en-US" sz="3200" i="1">
                <a:latin typeface="Helvetica Neue" pitchFamily="-107" charset="0"/>
                <a:ea typeface="Helvetica Neue" pitchFamily="-107" charset="0"/>
                <a:cs typeface="Helvetica Neue" pitchFamily="-107" charset="0"/>
              </a:rPr>
              <a:t>loss</a:t>
            </a:r>
            <a:r>
              <a:rPr lang="en-US" sz="3200">
                <a:latin typeface="Helvetica Neue" pitchFamily="-107" charset="0"/>
                <a:ea typeface="Helvetica Neue" pitchFamily="-107" charset="0"/>
                <a:cs typeface="Helvetica Neue" pitchFamily="-107" charset="0"/>
              </a:rPr>
              <a:t> for the firm.</a:t>
            </a:r>
          </a:p>
          <a:p>
            <a:pPr lvl="1"/>
            <a:r>
              <a:rPr lang="en-US">
                <a:latin typeface="Arial" pitchFamily="-107" charset="0"/>
                <a:cs typeface="Arial" pitchFamily="-107" charset="0"/>
              </a:rPr>
              <a:t>Output effect</a:t>
            </a:r>
          </a:p>
          <a:p>
            <a:pPr lvl="2"/>
            <a:r>
              <a:rPr lang="en-US" sz="3200">
                <a:latin typeface="Helvetica Neue" pitchFamily="-107" charset="0"/>
                <a:ea typeface="Helvetica Neue" pitchFamily="-107" charset="0"/>
                <a:cs typeface="Helvetica Neue" pitchFamily="-107" charset="0"/>
              </a:rPr>
              <a:t>More units are sold. By itself, this is a </a:t>
            </a:r>
            <a:r>
              <a:rPr lang="en-US" sz="3200" i="1">
                <a:latin typeface="Helvetica Neue" pitchFamily="-107" charset="0"/>
                <a:ea typeface="Helvetica Neue" pitchFamily="-107" charset="0"/>
                <a:cs typeface="Helvetica Neue" pitchFamily="-107" charset="0"/>
              </a:rPr>
              <a:t>gain</a:t>
            </a:r>
            <a:r>
              <a:rPr lang="en-US" sz="3200">
                <a:latin typeface="Helvetica Neue" pitchFamily="-107" charset="0"/>
                <a:ea typeface="Helvetica Neue" pitchFamily="-107" charset="0"/>
                <a:cs typeface="Helvetica Neue" pitchFamily="-107" charset="0"/>
              </a:rPr>
              <a:t> for the firm.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 "/>
          <p:cNvPicPr>
            <a:picLocks noChangeAspect="1"/>
          </p:cNvPicPr>
          <p:nvPr/>
        </p:nvPicPr>
        <p:blipFill>
          <a:blip r:embed="rId3"/>
          <a:stretch>
            <a:fillRect/>
          </a:stretch>
        </p:blipFill>
        <p:spPr>
          <a:xfrm>
            <a:off x="2281555" y="2949448"/>
            <a:ext cx="1310640" cy="451104"/>
          </a:xfrm>
          <a:prstGeom prst="rect">
            <a:avLst/>
          </a:prstGeom>
        </p:spPr>
      </p:pic>
      <p:pic>
        <p:nvPicPr>
          <p:cNvPr id="28" name="Picture 27" descr=" "/>
          <p:cNvPicPr>
            <a:picLocks noChangeAspect="1"/>
          </p:cNvPicPr>
          <p:nvPr/>
        </p:nvPicPr>
        <p:blipFill>
          <a:blip r:embed="rId4"/>
          <a:stretch>
            <a:fillRect/>
          </a:stretch>
        </p:blipFill>
        <p:spPr>
          <a:xfrm>
            <a:off x="3582607" y="3368865"/>
            <a:ext cx="438912" cy="2676144"/>
          </a:xfrm>
          <a:prstGeom prst="rect">
            <a:avLst/>
          </a:prstGeom>
        </p:spPr>
      </p:pic>
      <p:pic>
        <p:nvPicPr>
          <p:cNvPr id="27" name="Picture 26" descr=" "/>
          <p:cNvPicPr>
            <a:picLocks noChangeAspect="1"/>
          </p:cNvPicPr>
          <p:nvPr/>
        </p:nvPicPr>
        <p:blipFill>
          <a:blip r:embed="rId5">
            <a:clrChange>
              <a:clrFrom>
                <a:srgbClr val="FFFFFF"/>
              </a:clrFrom>
              <a:clrTo>
                <a:srgbClr val="FFFFFF">
                  <a:alpha val="0"/>
                </a:srgbClr>
              </a:clrTo>
            </a:clrChange>
          </a:blip>
          <a:stretch>
            <a:fillRect/>
          </a:stretch>
        </p:blipFill>
        <p:spPr>
          <a:xfrm>
            <a:off x="2307524" y="3376804"/>
            <a:ext cx="1719072" cy="2676144"/>
          </a:xfrm>
          <a:prstGeom prst="rect">
            <a:avLst/>
          </a:prstGeom>
        </p:spPr>
      </p:pic>
      <p:pic>
        <p:nvPicPr>
          <p:cNvPr id="26" name="Picture 25" descr=" "/>
          <p:cNvPicPr>
            <a:picLocks noChangeAspect="1"/>
          </p:cNvPicPr>
          <p:nvPr/>
        </p:nvPicPr>
        <p:blipFill>
          <a:blip r:embed="rId6">
            <a:clrChange>
              <a:clrFrom>
                <a:srgbClr val="FFFFFF"/>
              </a:clrFrom>
              <a:clrTo>
                <a:srgbClr val="FFFFFF">
                  <a:alpha val="0"/>
                </a:srgbClr>
              </a:clrTo>
            </a:clrChange>
          </a:blip>
          <a:stretch>
            <a:fillRect/>
          </a:stretch>
        </p:blipFill>
        <p:spPr>
          <a:xfrm>
            <a:off x="2331592" y="2932050"/>
            <a:ext cx="1274064" cy="3121152"/>
          </a:xfrm>
          <a:prstGeom prst="rect">
            <a:avLst/>
          </a:prstGeom>
        </p:spPr>
      </p:pic>
      <p:pic>
        <p:nvPicPr>
          <p:cNvPr id="18" name="Picture 17" descr=" "/>
          <p:cNvPicPr>
            <a:picLocks noChangeAspect="1"/>
          </p:cNvPicPr>
          <p:nvPr/>
        </p:nvPicPr>
        <p:blipFill>
          <a:blip r:embed="rId7">
            <a:clrChange>
              <a:clrFrom>
                <a:srgbClr val="FFFFFF"/>
              </a:clrFrom>
              <a:clrTo>
                <a:srgbClr val="FFFFFF">
                  <a:alpha val="0"/>
                </a:srgbClr>
              </a:clrTo>
            </a:clrChange>
          </a:blip>
          <a:stretch>
            <a:fillRect/>
          </a:stretch>
        </p:blipFill>
        <p:spPr>
          <a:xfrm>
            <a:off x="1838524" y="1524381"/>
            <a:ext cx="4907280" cy="4779264"/>
          </a:xfrm>
          <a:prstGeom prst="rect">
            <a:avLst/>
          </a:prstGeom>
        </p:spPr>
      </p:pic>
      <p:pic>
        <p:nvPicPr>
          <p:cNvPr id="19" name="Picture 18" descr=" "/>
          <p:cNvPicPr>
            <a:picLocks noChangeAspect="1"/>
          </p:cNvPicPr>
          <p:nvPr/>
        </p:nvPicPr>
        <p:blipFill>
          <a:blip r:embed="rId8">
            <a:clrChange>
              <a:clrFrom>
                <a:srgbClr val="FFFFFF"/>
              </a:clrFrom>
              <a:clrTo>
                <a:srgbClr val="FFFFFF">
                  <a:alpha val="0"/>
                </a:srgbClr>
              </a:clrTo>
            </a:clrChange>
          </a:blip>
          <a:stretch>
            <a:fillRect/>
          </a:stretch>
        </p:blipFill>
        <p:spPr>
          <a:xfrm>
            <a:off x="2291340" y="1575240"/>
            <a:ext cx="4389120" cy="4462272"/>
          </a:xfrm>
          <a:prstGeom prst="rect">
            <a:avLst/>
          </a:prstGeom>
        </p:spPr>
      </p:pic>
      <p:pic>
        <p:nvPicPr>
          <p:cNvPr id="20" name="Picture 19" descr=" "/>
          <p:cNvPicPr>
            <a:picLocks noChangeAspect="1"/>
          </p:cNvPicPr>
          <p:nvPr/>
        </p:nvPicPr>
        <p:blipFill>
          <a:blip r:embed="rId9">
            <a:clrChange>
              <a:clrFrom>
                <a:srgbClr val="FFFFFF"/>
              </a:clrFrom>
              <a:clrTo>
                <a:srgbClr val="FFFFFF">
                  <a:alpha val="0"/>
                </a:srgbClr>
              </a:clrTo>
            </a:clrChange>
          </a:blip>
          <a:stretch>
            <a:fillRect/>
          </a:stretch>
        </p:blipFill>
        <p:spPr>
          <a:xfrm>
            <a:off x="2292827" y="1618107"/>
            <a:ext cx="2420112" cy="4419600"/>
          </a:xfrm>
          <a:prstGeom prst="rect">
            <a:avLst/>
          </a:prstGeom>
        </p:spPr>
      </p:pic>
      <p:sp>
        <p:nvSpPr>
          <p:cNvPr id="52234" name="Title 11"/>
          <p:cNvSpPr>
            <a:spLocks noGrp="1"/>
          </p:cNvSpPr>
          <p:nvPr>
            <p:ph type="title"/>
          </p:nvPr>
        </p:nvSpPr>
        <p:spPr>
          <a:xfrm>
            <a:off x="444500" y="-203200"/>
            <a:ext cx="8229600" cy="1143000"/>
          </a:xfrm>
        </p:spPr>
        <p:txBody>
          <a:bodyPr/>
          <a:lstStyle/>
          <a:p>
            <a:pPr eaLnBrk="1" hangingPunct="1"/>
            <a:r>
              <a:rPr lang="en-US"/>
              <a:t>Monopoly MR and Demand</a:t>
            </a:r>
          </a:p>
        </p:txBody>
      </p:sp>
      <p:pic>
        <p:nvPicPr>
          <p:cNvPr id="21" name="Picture 20" descr=" "/>
          <p:cNvPicPr>
            <a:picLocks noChangeAspect="1"/>
          </p:cNvPicPr>
          <p:nvPr/>
        </p:nvPicPr>
        <p:blipFill>
          <a:blip r:embed="rId10">
            <a:clrChange>
              <a:clrFrom>
                <a:srgbClr val="FFFFFF"/>
              </a:clrFrom>
              <a:clrTo>
                <a:srgbClr val="FFFFFF">
                  <a:alpha val="0"/>
                </a:srgbClr>
              </a:clrTo>
            </a:clrChange>
          </a:blip>
          <a:stretch>
            <a:fillRect/>
          </a:stretch>
        </p:blipFill>
        <p:spPr>
          <a:xfrm>
            <a:off x="1739223" y="2915665"/>
            <a:ext cx="97536" cy="475488"/>
          </a:xfrm>
          <a:prstGeom prst="rect">
            <a:avLst/>
          </a:prstGeom>
        </p:spPr>
      </p:pic>
      <p:pic>
        <p:nvPicPr>
          <p:cNvPr id="22" name="Picture 21" descr=" "/>
          <p:cNvPicPr>
            <a:picLocks noChangeAspect="1"/>
          </p:cNvPicPr>
          <p:nvPr/>
        </p:nvPicPr>
        <p:blipFill>
          <a:blip r:embed="rId11">
            <a:clrChange>
              <a:clrFrom>
                <a:srgbClr val="FFFFFF"/>
              </a:clrFrom>
              <a:clrTo>
                <a:srgbClr val="FFFFFF">
                  <a:alpha val="0"/>
                </a:srgbClr>
              </a:clrTo>
            </a:clrChange>
          </a:blip>
          <a:stretch>
            <a:fillRect/>
          </a:stretch>
        </p:blipFill>
        <p:spPr>
          <a:xfrm>
            <a:off x="3577833" y="1089465"/>
            <a:ext cx="2615184" cy="1901952"/>
          </a:xfrm>
          <a:prstGeom prst="rect">
            <a:avLst/>
          </a:prstGeom>
        </p:spPr>
      </p:pic>
      <p:pic>
        <p:nvPicPr>
          <p:cNvPr id="23" name="Picture 22" descr=" "/>
          <p:cNvPicPr>
            <a:picLocks noChangeAspect="1"/>
          </p:cNvPicPr>
          <p:nvPr/>
        </p:nvPicPr>
        <p:blipFill>
          <a:blip r:embed="rId12">
            <a:clrChange>
              <a:clrFrom>
                <a:srgbClr val="FFFFFF"/>
              </a:clrFrom>
              <a:clrTo>
                <a:srgbClr val="FFFFFF">
                  <a:alpha val="0"/>
                </a:srgbClr>
              </a:clrTo>
            </a:clrChange>
          </a:blip>
          <a:stretch>
            <a:fillRect/>
          </a:stretch>
        </p:blipFill>
        <p:spPr>
          <a:xfrm>
            <a:off x="3580852" y="6405379"/>
            <a:ext cx="475488" cy="97536"/>
          </a:xfrm>
          <a:prstGeom prst="rect">
            <a:avLst/>
          </a:prstGeom>
        </p:spPr>
      </p:pic>
      <p:pic>
        <p:nvPicPr>
          <p:cNvPr id="24" name="Picture 23" descr=" "/>
          <p:cNvPicPr>
            <a:picLocks noChangeAspect="1"/>
          </p:cNvPicPr>
          <p:nvPr/>
        </p:nvPicPr>
        <p:blipFill>
          <a:blip r:embed="rId13">
            <a:clrChange>
              <a:clrFrom>
                <a:srgbClr val="FFFFFF"/>
              </a:clrFrom>
              <a:clrTo>
                <a:srgbClr val="FFFFFF">
                  <a:alpha val="0"/>
                </a:srgbClr>
              </a:clrTo>
            </a:clrChange>
          </a:blip>
          <a:stretch>
            <a:fillRect/>
          </a:stretch>
        </p:blipFill>
        <p:spPr>
          <a:xfrm>
            <a:off x="3942172" y="3008122"/>
            <a:ext cx="3584448" cy="1438656"/>
          </a:xfrm>
          <a:prstGeom prst="rect">
            <a:avLst/>
          </a:prstGeom>
        </p:spPr>
      </p:pic>
      <p:pic>
        <p:nvPicPr>
          <p:cNvPr id="25" name="Picture 24" descr="A graph showing The Marginal Revenue Curve and the Demand Curve. Price of service is on the y axis and quantity of customer in thousands is on the x axis. The demand and marginal revenue, MR, curves are lines with negative slopes. The MR curve has a steeper slope. As the price decreases from 70 to 60, the price effect leads to a loss of 30,000 dollars in marginal revenue. When the quantity increases from 3 thousand to 4 thousand, the output effect leads to an increase of 60,000 dollars in marginal revenue."/>
          <p:cNvPicPr>
            <a:picLocks noChangeAspect="1"/>
          </p:cNvPicPr>
          <p:nvPr/>
        </p:nvPicPr>
        <p:blipFill>
          <a:blip r:embed="rId14">
            <a:clrChange>
              <a:clrFrom>
                <a:srgbClr val="FFFFFF"/>
              </a:clrFrom>
              <a:clrTo>
                <a:srgbClr val="FFFFFF">
                  <a:alpha val="0"/>
                </a:srgbClr>
              </a:clrTo>
            </a:clrChange>
          </a:blip>
          <a:stretch>
            <a:fillRect/>
          </a:stretch>
        </p:blipFill>
        <p:spPr>
          <a:xfrm>
            <a:off x="1200912" y="883920"/>
            <a:ext cx="6742176"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descr=" "/>
          <p:cNvCxnSpPr/>
          <p:nvPr/>
        </p:nvCxnSpPr>
        <p:spPr>
          <a:xfrm rot="5400000" flipH="1" flipV="1">
            <a:off x="3365500" y="4873625"/>
            <a:ext cx="3048000" cy="1588"/>
          </a:xfrm>
          <a:prstGeom prst="line">
            <a:avLst/>
          </a:prstGeom>
          <a:ln w="254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descr=" "/>
          <p:cNvCxnSpPr/>
          <p:nvPr/>
        </p:nvCxnSpPr>
        <p:spPr>
          <a:xfrm>
            <a:off x="2532063" y="3349627"/>
            <a:ext cx="2357437" cy="1588"/>
          </a:xfrm>
          <a:prstGeom prst="line">
            <a:avLst/>
          </a:prstGeom>
          <a:ln w="254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 "/>
          <p:cNvPicPr>
            <a:picLocks noChangeAspect="1"/>
          </p:cNvPicPr>
          <p:nvPr/>
        </p:nvPicPr>
        <p:blipFill>
          <a:blip r:embed="rId3">
            <a:clrChange>
              <a:clrFrom>
                <a:srgbClr val="FFFFFF"/>
              </a:clrFrom>
              <a:clrTo>
                <a:srgbClr val="FFFFFF">
                  <a:alpha val="0"/>
                </a:srgbClr>
              </a:clrTo>
            </a:clrChange>
          </a:blip>
          <a:stretch>
            <a:fillRect/>
          </a:stretch>
        </p:blipFill>
        <p:spPr>
          <a:xfrm>
            <a:off x="1359890" y="3238184"/>
            <a:ext cx="3998976" cy="3486912"/>
          </a:xfrm>
          <a:prstGeom prst="rect">
            <a:avLst/>
          </a:prstGeom>
        </p:spPr>
      </p:pic>
      <p:sp>
        <p:nvSpPr>
          <p:cNvPr id="54279" name="Title 10"/>
          <p:cNvSpPr>
            <a:spLocks noGrp="1"/>
          </p:cNvSpPr>
          <p:nvPr>
            <p:ph type="title"/>
          </p:nvPr>
        </p:nvSpPr>
        <p:spPr>
          <a:xfrm>
            <a:off x="168275" y="-152400"/>
            <a:ext cx="8709025" cy="1143000"/>
          </a:xfrm>
        </p:spPr>
        <p:txBody>
          <a:bodyPr/>
          <a:lstStyle/>
          <a:p>
            <a:pPr eaLnBrk="1" hangingPunct="1"/>
            <a:r>
              <a:rPr lang="en-US"/>
              <a:t>Deciding How Much to Produce</a:t>
            </a:r>
          </a:p>
        </p:txBody>
      </p:sp>
      <p:pic>
        <p:nvPicPr>
          <p:cNvPr id="13" name="Picture 12" descr=" "/>
          <p:cNvPicPr>
            <a:picLocks noChangeAspect="1"/>
          </p:cNvPicPr>
          <p:nvPr/>
        </p:nvPicPr>
        <p:blipFill>
          <a:blip r:embed="rId4">
            <a:clrChange>
              <a:clrFrom>
                <a:srgbClr val="FFFFFF"/>
              </a:clrFrom>
              <a:clrTo>
                <a:srgbClr val="FFFFFF">
                  <a:alpha val="0"/>
                </a:srgbClr>
              </a:clrTo>
            </a:clrChange>
          </a:blip>
          <a:stretch>
            <a:fillRect/>
          </a:stretch>
        </p:blipFill>
        <p:spPr>
          <a:xfrm>
            <a:off x="2504936" y="1551240"/>
            <a:ext cx="4937760" cy="3560064"/>
          </a:xfrm>
          <a:prstGeom prst="rect">
            <a:avLst/>
          </a:prstGeom>
        </p:spPr>
      </p:pic>
      <p:pic>
        <p:nvPicPr>
          <p:cNvPr id="15" name="Picture 14" descr=" "/>
          <p:cNvPicPr>
            <a:picLocks noChangeAspect="1"/>
          </p:cNvPicPr>
          <p:nvPr/>
        </p:nvPicPr>
        <p:blipFill>
          <a:blip r:embed="rId5">
            <a:clrChange>
              <a:clrFrom>
                <a:srgbClr val="FFFFFF"/>
              </a:clrFrom>
              <a:clrTo>
                <a:srgbClr val="FFFFFF">
                  <a:alpha val="0"/>
                </a:srgbClr>
              </a:clrTo>
            </a:clrChange>
          </a:blip>
          <a:stretch>
            <a:fillRect/>
          </a:stretch>
        </p:blipFill>
        <p:spPr>
          <a:xfrm>
            <a:off x="2506866" y="1532889"/>
            <a:ext cx="3297936" cy="4730496"/>
          </a:xfrm>
          <a:prstGeom prst="rect">
            <a:avLst/>
          </a:prstGeom>
        </p:spPr>
      </p:pic>
      <p:pic>
        <p:nvPicPr>
          <p:cNvPr id="17" name="Picture 16" descr=" "/>
          <p:cNvPicPr>
            <a:picLocks noChangeAspect="1"/>
          </p:cNvPicPr>
          <p:nvPr/>
        </p:nvPicPr>
        <p:blipFill>
          <a:blip r:embed="rId6">
            <a:clrChange>
              <a:clrFrom>
                <a:srgbClr val="FFFFFF"/>
              </a:clrFrom>
              <a:clrTo>
                <a:srgbClr val="FFFFFF">
                  <a:alpha val="0"/>
                </a:srgbClr>
              </a:clrTo>
            </a:clrChange>
          </a:blip>
          <a:stretch>
            <a:fillRect/>
          </a:stretch>
        </p:blipFill>
        <p:spPr>
          <a:xfrm>
            <a:off x="3331703" y="1311337"/>
            <a:ext cx="3456432" cy="4700016"/>
          </a:xfrm>
          <a:prstGeom prst="rect">
            <a:avLst/>
          </a:prstGeom>
        </p:spPr>
      </p:pic>
      <p:pic>
        <p:nvPicPr>
          <p:cNvPr id="19" name="Picture 18" descr=" "/>
          <p:cNvPicPr>
            <a:picLocks noChangeAspect="1"/>
          </p:cNvPicPr>
          <p:nvPr/>
        </p:nvPicPr>
        <p:blipFill>
          <a:blip r:embed="rId7">
            <a:clrChange>
              <a:clrFrom>
                <a:srgbClr val="FFFFFF"/>
              </a:clrFrom>
              <a:clrTo>
                <a:srgbClr val="FFFFFF">
                  <a:alpha val="0"/>
                </a:srgbClr>
              </a:clrTo>
            </a:clrChange>
          </a:blip>
          <a:stretch>
            <a:fillRect/>
          </a:stretch>
        </p:blipFill>
        <p:spPr>
          <a:xfrm>
            <a:off x="4823944" y="5218115"/>
            <a:ext cx="1103376" cy="158496"/>
          </a:xfrm>
          <a:prstGeom prst="rect">
            <a:avLst/>
          </a:prstGeom>
        </p:spPr>
      </p:pic>
      <p:sp>
        <p:nvSpPr>
          <p:cNvPr id="21" name="Rectangle 20" descr=" "/>
          <p:cNvSpPr/>
          <p:nvPr/>
        </p:nvSpPr>
        <p:spPr>
          <a:xfrm>
            <a:off x="4222750" y="6421438"/>
            <a:ext cx="1309688" cy="4365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descr=" "/>
          <p:cNvSpPr/>
          <p:nvPr/>
        </p:nvSpPr>
        <p:spPr>
          <a:xfrm>
            <a:off x="1184277" y="3081340"/>
            <a:ext cx="1309688" cy="4365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descr=" "/>
          <p:cNvSpPr/>
          <p:nvPr/>
        </p:nvSpPr>
        <p:spPr>
          <a:xfrm>
            <a:off x="1185865" y="3836990"/>
            <a:ext cx="1309688" cy="4365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A graph showing The Monopolist’s Profit Maximization.  Average total cost (ATC) and price is on the y axis and quantity on the x axis. The demand and marginal revenue curves have negatives slopes. The average total cost curve and the marginal cost curve are U shaped. At the intersection of marginal revenue and marginal cost, the quantity equals 1000, and corresponds to a price of 50 dollars and average total cost of 35 dollars. Profit is the area of the difference between the price and average total cost multiplied by the quantity. "/>
          <p:cNvPicPr>
            <a:picLocks noChangeAspect="1"/>
          </p:cNvPicPr>
          <p:nvPr/>
        </p:nvPicPr>
        <p:blipFill>
          <a:blip r:embed="rId8">
            <a:clrChange>
              <a:clrFrom>
                <a:srgbClr val="FFFFFF"/>
              </a:clrFrom>
              <a:clrTo>
                <a:srgbClr val="FFFFFF">
                  <a:alpha val="0"/>
                </a:srgbClr>
              </a:clrTo>
            </a:clrChange>
          </a:blip>
          <a:stretch>
            <a:fillRect/>
          </a:stretch>
        </p:blipFill>
        <p:spPr>
          <a:xfrm>
            <a:off x="957072" y="868044"/>
            <a:ext cx="7229856"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par>
                          <p:cTn id="19" fill="hold">
                            <p:stCondLst>
                              <p:cond delay="0"/>
                            </p:stCondLst>
                            <p:childTnLst>
                              <p:par>
                                <p:cTn id="20" presetID="22" presetClass="entr" presetSubtype="8"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descr=" "/>
          <p:cNvCxnSpPr/>
          <p:nvPr/>
        </p:nvCxnSpPr>
        <p:spPr>
          <a:xfrm>
            <a:off x="2517777" y="4073527"/>
            <a:ext cx="2357437" cy="1588"/>
          </a:xfrm>
          <a:prstGeom prst="line">
            <a:avLst/>
          </a:prstGeom>
          <a:ln w="254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8" name="Picture 27" descr=" "/>
          <p:cNvPicPr>
            <a:picLocks noChangeAspect="1"/>
          </p:cNvPicPr>
          <p:nvPr/>
        </p:nvPicPr>
        <p:blipFill>
          <a:blip r:embed="rId3">
            <a:clrChange>
              <a:clrFrom>
                <a:srgbClr val="FFFFFF"/>
              </a:clrFrom>
              <a:clrTo>
                <a:srgbClr val="FFFFFF">
                  <a:alpha val="0"/>
                </a:srgbClr>
              </a:clrTo>
            </a:clrChange>
          </a:blip>
          <a:stretch>
            <a:fillRect/>
          </a:stretch>
        </p:blipFill>
        <p:spPr>
          <a:xfrm>
            <a:off x="2519961" y="3344226"/>
            <a:ext cx="2383536" cy="725424"/>
          </a:xfrm>
          <a:prstGeom prst="rect">
            <a:avLst/>
          </a:prstGeom>
        </p:spPr>
      </p:pic>
      <p:sp>
        <p:nvSpPr>
          <p:cNvPr id="56330" name="Title 10"/>
          <p:cNvSpPr>
            <a:spLocks noGrp="1"/>
          </p:cNvSpPr>
          <p:nvPr>
            <p:ph type="title"/>
          </p:nvPr>
        </p:nvSpPr>
        <p:spPr>
          <a:xfrm>
            <a:off x="419100" y="-152400"/>
            <a:ext cx="8229600" cy="1143000"/>
          </a:xfrm>
        </p:spPr>
        <p:txBody>
          <a:bodyPr/>
          <a:lstStyle/>
          <a:p>
            <a:pPr eaLnBrk="1" hangingPunct="1"/>
            <a:r>
              <a:rPr lang="en-US" dirty="0"/>
              <a:t>The Monopolist’</a:t>
            </a:r>
            <a:r>
              <a:rPr lang="en-US" altLang="ja-JP" dirty="0"/>
              <a:t>s </a:t>
            </a:r>
            <a:r>
              <a:rPr lang="en-US" altLang="ja-JP" dirty="0" smtClean="0"/>
              <a:t>Profit</a:t>
            </a:r>
            <a:r>
              <a:rPr lang="en-US" dirty="0" smtClean="0">
                <a:latin typeface="Arial" pitchFamily="-107" charset="0"/>
                <a:cs typeface="Arial" pitchFamily="-107" charset="0"/>
              </a:rPr>
              <a:t>—</a:t>
            </a:r>
            <a:r>
              <a:rPr lang="en-US" sz="4000" dirty="0" smtClean="0">
                <a:latin typeface="Arial" pitchFamily="-107" charset="0"/>
                <a:cs typeface="Arial" pitchFamily="-107" charset="0"/>
              </a:rPr>
              <a:t>1</a:t>
            </a:r>
            <a:endParaRPr lang="en-US" dirty="0"/>
          </a:p>
        </p:txBody>
      </p:sp>
      <p:cxnSp>
        <p:nvCxnSpPr>
          <p:cNvPr id="13" name="Straight Connector 12" descr=" "/>
          <p:cNvCxnSpPr/>
          <p:nvPr/>
        </p:nvCxnSpPr>
        <p:spPr>
          <a:xfrm rot="5400000" flipH="1" flipV="1">
            <a:off x="3365500" y="4873625"/>
            <a:ext cx="3048000" cy="1588"/>
          </a:xfrm>
          <a:prstGeom prst="line">
            <a:avLst/>
          </a:prstGeom>
          <a:ln w="254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descr=" "/>
          <p:cNvCxnSpPr/>
          <p:nvPr/>
        </p:nvCxnSpPr>
        <p:spPr>
          <a:xfrm>
            <a:off x="2532063" y="3349627"/>
            <a:ext cx="2357437" cy="1588"/>
          </a:xfrm>
          <a:prstGeom prst="line">
            <a:avLst/>
          </a:prstGeom>
          <a:ln w="254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descr="PRINECOMI2_FIG10.03-02a.jpg"/>
          <p:cNvPicPr>
            <a:picLocks noChangeAspect="1"/>
          </p:cNvPicPr>
          <p:nvPr/>
        </p:nvPicPr>
        <p:blipFill>
          <a:blip r:embed="rId4">
            <a:clrChange>
              <a:clrFrom>
                <a:srgbClr val="FFFFFF"/>
              </a:clrFrom>
              <a:clrTo>
                <a:srgbClr val="FFFFFF">
                  <a:alpha val="0"/>
                </a:srgbClr>
              </a:clrTo>
            </a:clrChange>
          </a:blip>
          <a:stretch>
            <a:fillRect/>
          </a:stretch>
        </p:blipFill>
        <p:spPr>
          <a:xfrm>
            <a:off x="1359890" y="3238184"/>
            <a:ext cx="3998976" cy="3486912"/>
          </a:xfrm>
          <a:prstGeom prst="rect">
            <a:avLst/>
          </a:prstGeom>
        </p:spPr>
      </p:pic>
      <p:pic>
        <p:nvPicPr>
          <p:cNvPr id="17" name="Picture 16" descr=" "/>
          <p:cNvPicPr>
            <a:picLocks noChangeAspect="1"/>
          </p:cNvPicPr>
          <p:nvPr/>
        </p:nvPicPr>
        <p:blipFill>
          <a:blip r:embed="rId5">
            <a:clrChange>
              <a:clrFrom>
                <a:srgbClr val="FFFFFF"/>
              </a:clrFrom>
              <a:clrTo>
                <a:srgbClr val="FFFFFF">
                  <a:alpha val="0"/>
                </a:srgbClr>
              </a:clrTo>
            </a:clrChange>
          </a:blip>
          <a:stretch>
            <a:fillRect/>
          </a:stretch>
        </p:blipFill>
        <p:spPr>
          <a:xfrm>
            <a:off x="2504936" y="1551240"/>
            <a:ext cx="4937760" cy="3560064"/>
          </a:xfrm>
          <a:prstGeom prst="rect">
            <a:avLst/>
          </a:prstGeom>
        </p:spPr>
      </p:pic>
      <p:pic>
        <p:nvPicPr>
          <p:cNvPr id="18" name="Picture 17" descr=" "/>
          <p:cNvPicPr>
            <a:picLocks noChangeAspect="1"/>
          </p:cNvPicPr>
          <p:nvPr/>
        </p:nvPicPr>
        <p:blipFill>
          <a:blip r:embed="rId6">
            <a:clrChange>
              <a:clrFrom>
                <a:srgbClr val="FFFFFF"/>
              </a:clrFrom>
              <a:clrTo>
                <a:srgbClr val="FFFFFF">
                  <a:alpha val="0"/>
                </a:srgbClr>
              </a:clrTo>
            </a:clrChange>
          </a:blip>
          <a:stretch>
            <a:fillRect/>
          </a:stretch>
        </p:blipFill>
        <p:spPr>
          <a:xfrm>
            <a:off x="2506866" y="1532889"/>
            <a:ext cx="3297936" cy="4730496"/>
          </a:xfrm>
          <a:prstGeom prst="rect">
            <a:avLst/>
          </a:prstGeom>
        </p:spPr>
      </p:pic>
      <p:pic>
        <p:nvPicPr>
          <p:cNvPr id="19" name="Picture 18" descr=" "/>
          <p:cNvPicPr>
            <a:picLocks noChangeAspect="1"/>
          </p:cNvPicPr>
          <p:nvPr/>
        </p:nvPicPr>
        <p:blipFill>
          <a:blip r:embed="rId7">
            <a:clrChange>
              <a:clrFrom>
                <a:srgbClr val="FFFFFF"/>
              </a:clrFrom>
              <a:clrTo>
                <a:srgbClr val="FFFFFF">
                  <a:alpha val="0"/>
                </a:srgbClr>
              </a:clrTo>
            </a:clrChange>
          </a:blip>
          <a:stretch>
            <a:fillRect/>
          </a:stretch>
        </p:blipFill>
        <p:spPr>
          <a:xfrm>
            <a:off x="3331703" y="1311337"/>
            <a:ext cx="3456432" cy="4700016"/>
          </a:xfrm>
          <a:prstGeom prst="rect">
            <a:avLst/>
          </a:prstGeom>
        </p:spPr>
      </p:pic>
      <p:pic>
        <p:nvPicPr>
          <p:cNvPr id="20" name="Picture 19" descr=" "/>
          <p:cNvPicPr>
            <a:picLocks noChangeAspect="1"/>
          </p:cNvPicPr>
          <p:nvPr/>
        </p:nvPicPr>
        <p:blipFill>
          <a:blip r:embed="rId8">
            <a:clrChange>
              <a:clrFrom>
                <a:srgbClr val="FFFFFF"/>
              </a:clrFrom>
              <a:clrTo>
                <a:srgbClr val="FFFFFF">
                  <a:alpha val="0"/>
                </a:srgbClr>
              </a:clrTo>
            </a:clrChange>
          </a:blip>
          <a:stretch>
            <a:fillRect/>
          </a:stretch>
        </p:blipFill>
        <p:spPr>
          <a:xfrm>
            <a:off x="4823944" y="5218115"/>
            <a:ext cx="1103376" cy="158496"/>
          </a:xfrm>
          <a:prstGeom prst="rect">
            <a:avLst/>
          </a:prstGeom>
        </p:spPr>
      </p:pic>
      <p:sp>
        <p:nvSpPr>
          <p:cNvPr id="21" name="Rectangle 20"/>
          <p:cNvSpPr/>
          <p:nvPr/>
        </p:nvSpPr>
        <p:spPr>
          <a:xfrm>
            <a:off x="4222750" y="6421438"/>
            <a:ext cx="1309688" cy="4365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descr=" "/>
          <p:cNvSpPr/>
          <p:nvPr/>
        </p:nvSpPr>
        <p:spPr>
          <a:xfrm>
            <a:off x="1184277" y="3081340"/>
            <a:ext cx="1309688" cy="4365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descr=" "/>
          <p:cNvSpPr/>
          <p:nvPr/>
        </p:nvSpPr>
        <p:spPr>
          <a:xfrm>
            <a:off x="1185865" y="3836990"/>
            <a:ext cx="1309688" cy="4365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 "/>
          <p:cNvPicPr>
            <a:picLocks noChangeAspect="1"/>
          </p:cNvPicPr>
          <p:nvPr/>
        </p:nvPicPr>
        <p:blipFill>
          <a:blip r:embed="rId9">
            <a:clrChange>
              <a:clrFrom>
                <a:srgbClr val="FFFFFF"/>
              </a:clrFrom>
              <a:clrTo>
                <a:srgbClr val="FFFFFF">
                  <a:alpha val="0"/>
                </a:srgbClr>
              </a:clrTo>
            </a:clrChange>
          </a:blip>
          <a:stretch>
            <a:fillRect/>
          </a:stretch>
        </p:blipFill>
        <p:spPr>
          <a:xfrm>
            <a:off x="3698771" y="1506472"/>
            <a:ext cx="4401312" cy="2731008"/>
          </a:xfrm>
          <a:prstGeom prst="rect">
            <a:avLst/>
          </a:prstGeom>
        </p:spPr>
      </p:pic>
      <p:pic>
        <p:nvPicPr>
          <p:cNvPr id="24" name="Picture 23" descr="A graph showing The Monopolist’s Profit Maximization.  Average total cost (ATC) and price is on the y axis and quantity on the x axis. The demand and marginal revenue curves have negatives slopes. The average total cost curve and the marginal cost curve are U shaped. At the intersection of marginal revenue and marginal cost, the quantity equals 1000, and corresponds to a price of 50 dollars and average total cost of 35 dollars. Profit is the area of the difference between the price and average total cost multiplied by the quantity. "/>
          <p:cNvPicPr>
            <a:picLocks noChangeAspect="1"/>
          </p:cNvPicPr>
          <p:nvPr/>
        </p:nvPicPr>
        <p:blipFill>
          <a:blip r:embed="rId10">
            <a:clrChange>
              <a:clrFrom>
                <a:srgbClr val="FFFFFF"/>
              </a:clrFrom>
              <a:clrTo>
                <a:srgbClr val="FFFFFF">
                  <a:alpha val="0"/>
                </a:srgbClr>
              </a:clrTo>
            </a:clrChange>
          </a:blip>
          <a:stretch>
            <a:fillRect/>
          </a:stretch>
        </p:blipFill>
        <p:spPr>
          <a:xfrm>
            <a:off x="957072" y="868044"/>
            <a:ext cx="7229856"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 presetClass="exit"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 "/>
          <p:cNvPicPr>
            <a:picLocks noChangeAspect="1"/>
          </p:cNvPicPr>
          <p:nvPr/>
        </p:nvPicPr>
        <p:blipFill>
          <a:blip r:embed="rId3"/>
          <a:stretch>
            <a:fillRect/>
          </a:stretch>
        </p:blipFill>
        <p:spPr>
          <a:xfrm>
            <a:off x="2638740" y="3195635"/>
            <a:ext cx="2072640" cy="609600"/>
          </a:xfrm>
          <a:prstGeom prst="rect">
            <a:avLst/>
          </a:prstGeom>
        </p:spPr>
      </p:pic>
      <p:cxnSp>
        <p:nvCxnSpPr>
          <p:cNvPr id="36" name="Straight Connector 35" descr=" "/>
          <p:cNvCxnSpPr/>
          <p:nvPr/>
        </p:nvCxnSpPr>
        <p:spPr>
          <a:xfrm rot="5400000" flipH="1" flipV="1">
            <a:off x="3396059" y="5120085"/>
            <a:ext cx="2636044" cy="1588"/>
          </a:xfrm>
          <a:prstGeom prst="line">
            <a:avLst/>
          </a:prstGeom>
          <a:ln w="254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descr=" "/>
          <p:cNvCxnSpPr/>
          <p:nvPr/>
        </p:nvCxnSpPr>
        <p:spPr>
          <a:xfrm flipV="1">
            <a:off x="2651125" y="3804446"/>
            <a:ext cx="2065337" cy="0"/>
          </a:xfrm>
          <a:prstGeom prst="line">
            <a:avLst/>
          </a:prstGeom>
          <a:ln w="254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descr=" "/>
          <p:cNvCxnSpPr/>
          <p:nvPr/>
        </p:nvCxnSpPr>
        <p:spPr>
          <a:xfrm flipV="1">
            <a:off x="2660650" y="3198813"/>
            <a:ext cx="2022475" cy="17464"/>
          </a:xfrm>
          <a:prstGeom prst="line">
            <a:avLst/>
          </a:prstGeom>
          <a:ln w="254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descr=" "/>
          <p:cNvCxnSpPr/>
          <p:nvPr/>
        </p:nvCxnSpPr>
        <p:spPr>
          <a:xfrm rot="5400000" flipH="1" flipV="1">
            <a:off x="4405709" y="3516710"/>
            <a:ext cx="604044" cy="1588"/>
          </a:xfrm>
          <a:prstGeom prst="line">
            <a:avLst/>
          </a:prstGeom>
          <a:ln w="254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8378" name="Title 10"/>
          <p:cNvSpPr>
            <a:spLocks noGrp="1"/>
          </p:cNvSpPr>
          <p:nvPr>
            <p:ph type="title"/>
          </p:nvPr>
        </p:nvSpPr>
        <p:spPr>
          <a:xfrm>
            <a:off x="419100" y="-152400"/>
            <a:ext cx="8229600" cy="1143000"/>
          </a:xfrm>
        </p:spPr>
        <p:txBody>
          <a:bodyPr/>
          <a:lstStyle/>
          <a:p>
            <a:pPr eaLnBrk="1" hangingPunct="1"/>
            <a:r>
              <a:rPr lang="en-US" dirty="0"/>
              <a:t>The Monopolist’</a:t>
            </a:r>
            <a:r>
              <a:rPr lang="en-US" altLang="ja-JP" dirty="0"/>
              <a:t>s </a:t>
            </a:r>
            <a:r>
              <a:rPr lang="en-US" altLang="ja-JP" dirty="0" smtClean="0"/>
              <a:t>Profit</a:t>
            </a:r>
            <a:r>
              <a:rPr lang="en-US" dirty="0">
                <a:latin typeface="Arial" pitchFamily="-107" charset="0"/>
                <a:cs typeface="Arial" pitchFamily="-107" charset="0"/>
              </a:rPr>
              <a:t>—</a:t>
            </a:r>
            <a:r>
              <a:rPr lang="en-US" sz="4000" dirty="0">
                <a:latin typeface="Arial" pitchFamily="-107" charset="0"/>
                <a:cs typeface="Arial" pitchFamily="-107" charset="0"/>
              </a:rPr>
              <a:t>2</a:t>
            </a:r>
            <a:endParaRPr lang="en-US" dirty="0"/>
          </a:p>
        </p:txBody>
      </p:sp>
      <p:pic>
        <p:nvPicPr>
          <p:cNvPr id="34" name="Picture 33" descr=" "/>
          <p:cNvPicPr>
            <a:picLocks noChangeAspect="1"/>
          </p:cNvPicPr>
          <p:nvPr/>
        </p:nvPicPr>
        <p:blipFill>
          <a:blip r:embed="rId4">
            <a:clrChange>
              <a:clrFrom>
                <a:srgbClr val="FFFFFF"/>
              </a:clrFrom>
              <a:clrTo>
                <a:srgbClr val="FFFFFF">
                  <a:alpha val="0"/>
                </a:srgbClr>
              </a:clrTo>
            </a:clrChange>
          </a:blip>
          <a:stretch>
            <a:fillRect/>
          </a:stretch>
        </p:blipFill>
        <p:spPr>
          <a:xfrm>
            <a:off x="3937635" y="1189482"/>
            <a:ext cx="3840480" cy="2383536"/>
          </a:xfrm>
          <a:prstGeom prst="rect">
            <a:avLst/>
          </a:prstGeom>
        </p:spPr>
      </p:pic>
      <p:pic>
        <p:nvPicPr>
          <p:cNvPr id="44" name="Picture 43" descr=" "/>
          <p:cNvPicPr>
            <a:picLocks noChangeAspect="1"/>
          </p:cNvPicPr>
          <p:nvPr/>
        </p:nvPicPr>
        <p:blipFill>
          <a:blip r:embed="rId5"/>
          <a:stretch>
            <a:fillRect/>
          </a:stretch>
        </p:blipFill>
        <p:spPr>
          <a:xfrm>
            <a:off x="1662682" y="3134233"/>
            <a:ext cx="865632" cy="176784"/>
          </a:xfrm>
          <a:prstGeom prst="rect">
            <a:avLst/>
          </a:prstGeom>
        </p:spPr>
      </p:pic>
      <p:pic>
        <p:nvPicPr>
          <p:cNvPr id="33" name="Picture 32" descr="A graph showing The Monopolist’s Profit Maximization.  Average total cost (ATC) and price is on the y axis and quantity on the x axis. The demand and marginal revenue curves have negatives slopes. The average total cost curve and the marginal cost curve are U shaped. At the intersection of marginal revenue and marginal cost, the quantity equals 1000, and corresponds to a price of 50 dollars and average total cost of 35 dollars. Profit is the area of the difference between the price and average total cost multiplied by the quantity. "/>
          <p:cNvPicPr>
            <a:picLocks noChangeAspect="1"/>
          </p:cNvPicPr>
          <p:nvPr/>
        </p:nvPicPr>
        <p:blipFill>
          <a:blip r:embed="rId6">
            <a:clrChange>
              <a:clrFrom>
                <a:srgbClr val="FFFFFF"/>
              </a:clrFrom>
              <a:clrTo>
                <a:srgbClr val="FFFFFF">
                  <a:alpha val="0"/>
                </a:srgbClr>
              </a:clrTo>
            </a:clrChange>
          </a:blip>
          <a:stretch>
            <a:fillRect/>
          </a:stretch>
        </p:blipFill>
        <p:spPr>
          <a:xfrm>
            <a:off x="1289304" y="883920"/>
            <a:ext cx="6565392"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Contrasting Competition </a:t>
            </a:r>
            <a:br>
              <a:rPr lang="en-US">
                <a:latin typeface="Arial" pitchFamily="-107" charset="0"/>
                <a:cs typeface="Arial" pitchFamily="-107" charset="0"/>
              </a:rPr>
            </a:br>
            <a:r>
              <a:rPr lang="en-US">
                <a:latin typeface="Arial" pitchFamily="-107" charset="0"/>
                <a:cs typeface="Arial" pitchFamily="-107" charset="0"/>
              </a:rPr>
              <a:t>and Monopoly</a:t>
            </a:r>
          </a:p>
        </p:txBody>
      </p:sp>
      <p:graphicFrame>
        <p:nvGraphicFramePr>
          <p:cNvPr id="5" name="Table 4"/>
          <p:cNvGraphicFramePr>
            <a:graphicFrameLocks noGrp="1"/>
          </p:cNvGraphicFramePr>
          <p:nvPr/>
        </p:nvGraphicFramePr>
        <p:xfrm>
          <a:off x="304800" y="1698625"/>
          <a:ext cx="8534400" cy="5019676"/>
        </p:xfrm>
        <a:graphic>
          <a:graphicData uri="http://schemas.openxmlformats.org/drawingml/2006/table">
            <a:tbl>
              <a:tblPr/>
              <a:tblGrid>
                <a:gridCol w="4267200"/>
                <a:gridCol w="4267200"/>
              </a:tblGrid>
              <a:tr h="865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107" charset="0"/>
                          <a:ea typeface="Arial" pitchFamily="-107" charset="0"/>
                          <a:cs typeface="Arial" pitchFamily="-107" charset="0"/>
                        </a:rPr>
                        <a:t>Competitive Markets</a:t>
                      </a:r>
                      <a:endParaRPr kumimoji="0" lang="en-US" sz="2400" b="0" i="0" u="none" strike="noStrike" cap="none" normalizeH="0" baseline="0" dirty="0">
                        <a:ln>
                          <a:noFill/>
                        </a:ln>
                        <a:solidFill>
                          <a:schemeClr val="tx1"/>
                        </a:solidFill>
                        <a:effectLst/>
                        <a:latin typeface="Arial" pitchFamily="-107" charset="0"/>
                        <a:ea typeface="Arial" pitchFamily="-107" charset="0"/>
                        <a:cs typeface="Arial" pitchFamily="-107" charset="0"/>
                      </a:endParaRPr>
                    </a:p>
                  </a:txBody>
                  <a:tcPr marL="68580" marR="68580"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107" charset="0"/>
                          <a:ea typeface="Arial" pitchFamily="-107" charset="0"/>
                          <a:cs typeface="Arial" pitchFamily="-107" charset="0"/>
                        </a:rPr>
                        <a:t>Monopoly</a:t>
                      </a:r>
                      <a:endPar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7508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Many firms</a:t>
                      </a:r>
                    </a:p>
                  </a:txBody>
                  <a:tcPr marL="68580" marR="68580" marT="0" marB="0" anchor="ctr" horzOverflow="overflow">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One firm</a:t>
                      </a:r>
                    </a:p>
                  </a:txBody>
                  <a:tcPr marL="68580" marR="6858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30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Produces efficient level of output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(since P = MC)</a:t>
                      </a:r>
                    </a:p>
                  </a:txBody>
                  <a:tcPr marL="68580" marR="68580" marT="0" marB="0" anchor="ctr" horzOverflow="overflow">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Produces less than the efficient level of output</a:t>
                      </a:r>
                      <a:b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b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(since P &gt; MC)</a:t>
                      </a:r>
                    </a:p>
                  </a:txBody>
                  <a:tcPr marL="68580" marR="6858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3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Cannot earn long-run economic profits</a:t>
                      </a:r>
                    </a:p>
                  </a:txBody>
                  <a:tcPr marL="68580" marR="68580" marT="0" marB="0" anchor="ctr" horzOverflow="overflow">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May earn long-run economic profits</a:t>
                      </a:r>
                    </a:p>
                  </a:txBody>
                  <a:tcPr marL="68580" marR="6858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Has no market power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(is a price taker) </a:t>
                      </a:r>
                    </a:p>
                  </a:txBody>
                  <a:tcPr marL="68580" marR="68580" marT="0" marB="0" anchor="ctr" horzOverflow="overflow">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7" charset="0"/>
                          <a:ea typeface="Arial" pitchFamily="-107" charset="0"/>
                          <a:cs typeface="Arial" pitchFamily="-107" charset="0"/>
                        </a:rPr>
                        <a:t>Has significant market power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7" charset="0"/>
                          <a:ea typeface="Arial" pitchFamily="-107" charset="0"/>
                          <a:cs typeface="Arial" pitchFamily="-107" charset="0"/>
                        </a:rPr>
                        <a:t>(is a price maker)</a:t>
                      </a:r>
                    </a:p>
                  </a:txBody>
                  <a:tcPr marL="68580" marR="6858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457200" y="0"/>
            <a:ext cx="8229600" cy="1527175"/>
          </a:xfrm>
        </p:spPr>
        <p:txBody>
          <a:bodyPr/>
          <a:lstStyle/>
          <a:p>
            <a:pPr algn="l" eaLnBrk="1" hangingPunct="1"/>
            <a:r>
              <a:rPr lang="en-US">
                <a:latin typeface="Helvetica Neue" pitchFamily="-107" charset="0"/>
              </a:rPr>
              <a:t>Practice What You Know</a:t>
            </a:r>
            <a:r>
              <a:rPr lang="en-US"/>
              <a:t>—</a:t>
            </a:r>
            <a:r>
              <a:rPr lang="en-US">
                <a:latin typeface="Helvetica Neue" pitchFamily="-107" charset="0"/>
              </a:rPr>
              <a:t>3 </a:t>
            </a:r>
          </a:p>
        </p:txBody>
      </p:sp>
      <p:sp>
        <p:nvSpPr>
          <p:cNvPr id="62466"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What </a:t>
            </a:r>
            <a:r>
              <a:rPr lang="en-US" sz="3200"/>
              <a:t>is true for a profit-maximizing monopoly?</a:t>
            </a:r>
          </a:p>
          <a:p>
            <a:pPr marL="971550" lvl="1" indent="-514350" eaLnBrk="1" hangingPunct="1">
              <a:buFont typeface="Calibri" pitchFamily="-107" charset="0"/>
              <a:buAutoNum type="alphaUcPeriod"/>
            </a:pPr>
            <a:r>
              <a:rPr lang="en-US" sz="2800">
                <a:latin typeface="Helvetica Neue" pitchFamily="-107" charset="0"/>
              </a:rPr>
              <a:t>P = MR = MC</a:t>
            </a:r>
          </a:p>
          <a:p>
            <a:pPr marL="971550" lvl="1" indent="-514350" eaLnBrk="1" hangingPunct="1">
              <a:buFont typeface="Calibri" pitchFamily="-107" charset="0"/>
              <a:buAutoNum type="alphaUcPeriod"/>
            </a:pPr>
            <a:r>
              <a:rPr lang="en-US" sz="2800">
                <a:latin typeface="Helvetica Neue" pitchFamily="-107" charset="0"/>
              </a:rPr>
              <a:t>P = MR &gt; MC</a:t>
            </a:r>
          </a:p>
          <a:p>
            <a:pPr marL="971550" lvl="1" indent="-514350" eaLnBrk="1" hangingPunct="1">
              <a:buFont typeface="Calibri" pitchFamily="-107" charset="0"/>
              <a:buAutoNum type="alphaUcPeriod"/>
            </a:pPr>
            <a:r>
              <a:rPr lang="en-US" sz="2800">
                <a:latin typeface="Helvetica Neue" pitchFamily="-107" charset="0"/>
              </a:rPr>
              <a:t>P &gt; MR = MC</a:t>
            </a:r>
          </a:p>
          <a:p>
            <a:pPr marL="971550" lvl="1" indent="-514350" eaLnBrk="1" hangingPunct="1">
              <a:buFont typeface="Calibri" pitchFamily="-107" charset="0"/>
              <a:buAutoNum type="alphaUcPeriod"/>
            </a:pPr>
            <a:r>
              <a:rPr lang="en-US" sz="2800">
                <a:latin typeface="Helvetica Neue" pitchFamily="-107" charset="0"/>
              </a:rPr>
              <a:t>P &gt; MR &gt; MC</a:t>
            </a:r>
          </a:p>
        </p:txBody>
      </p:sp>
      <p:sp>
        <p:nvSpPr>
          <p:cNvPr id="4" name="Rectangle 3" descr="Correct answer: P &gt; MR = MC"/>
          <p:cNvSpPr>
            <a:spLocks noChangeArrowheads="1"/>
          </p:cNvSpPr>
          <p:nvPr/>
        </p:nvSpPr>
        <p:spPr bwMode="auto">
          <a:xfrm>
            <a:off x="666750" y="3814763"/>
            <a:ext cx="3040063" cy="534987"/>
          </a:xfrm>
          <a:prstGeom prst="rect">
            <a:avLst/>
          </a:prstGeom>
          <a:noFill/>
          <a:ln w="508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229600" cy="1527175"/>
          </a:xfrm>
        </p:spPr>
        <p:txBody>
          <a:bodyPr/>
          <a:lstStyle/>
          <a:p>
            <a:pPr algn="l"/>
            <a:r>
              <a:rPr lang="en-US" sz="3400" dirty="0">
                <a:solidFill>
                  <a:srgbClr val="1392C8"/>
                </a:solidFill>
                <a:latin typeface="Arial" pitchFamily="-107" charset="0"/>
                <a:cs typeface="Arial" pitchFamily="-107" charset="0"/>
              </a:rPr>
              <a:t>Class Activity: Think-Pair-Share</a:t>
            </a:r>
            <a:r>
              <a:rPr lang="en-US" dirty="0">
                <a:solidFill>
                  <a:srgbClr val="1392C8"/>
                </a:solidFill>
                <a:latin typeface="Arial" pitchFamily="-107" charset="0"/>
                <a:cs typeface="Arial" pitchFamily="-107" charset="0"/>
              </a:rPr>
              <a:t>—</a:t>
            </a:r>
            <a:r>
              <a:rPr lang="en-US" sz="3400" dirty="0">
                <a:solidFill>
                  <a:srgbClr val="1392C8"/>
                </a:solidFill>
                <a:latin typeface="Arial" pitchFamily="-107" charset="0"/>
                <a:cs typeface="Arial" pitchFamily="-107" charset="0"/>
              </a:rPr>
              <a:t>1.A </a:t>
            </a:r>
          </a:p>
        </p:txBody>
      </p:sp>
      <p:sp>
        <p:nvSpPr>
          <p:cNvPr id="64514" name="Content Placeholder 2"/>
          <p:cNvSpPr>
            <a:spLocks noGrp="1"/>
          </p:cNvSpPr>
          <p:nvPr>
            <p:ph idx="1"/>
          </p:nvPr>
        </p:nvSpPr>
        <p:spPr>
          <a:xfrm>
            <a:off x="457200" y="1712913"/>
            <a:ext cx="8229600" cy="1157287"/>
          </a:xfrm>
        </p:spPr>
        <p:txBody>
          <a:bodyPr/>
          <a:lstStyle/>
          <a:p>
            <a:pPr marL="342900" indent="-342900" eaLnBrk="1" hangingPunct="1">
              <a:buFontTx/>
              <a:buChar char="•"/>
            </a:pPr>
            <a:r>
              <a:rPr lang="en-US">
                <a:latin typeface="Arial" pitchFamily="-107" charset="0"/>
                <a:cs typeface="Arial" pitchFamily="-107" charset="0"/>
              </a:rPr>
              <a:t>A monopolist faces the following demand and cost schedule. How much should the firm produce? How much profit will it earn? You have five minutes.</a:t>
            </a:r>
          </a:p>
        </p:txBody>
      </p:sp>
      <p:graphicFrame>
        <p:nvGraphicFramePr>
          <p:cNvPr id="4" name="Table 3"/>
          <p:cNvGraphicFramePr>
            <a:graphicFrameLocks noGrp="1"/>
          </p:cNvGraphicFramePr>
          <p:nvPr>
            <p:extLst>
              <p:ext uri="{D42A27DB-BD31-4B8C-83A1-F6EECF244321}">
                <p14:modId xmlns:p14="http://schemas.microsoft.com/office/powerpoint/2010/main" val="1267623268"/>
              </p:ext>
            </p:extLst>
          </p:nvPr>
        </p:nvGraphicFramePr>
        <p:xfrm>
          <a:off x="160338" y="3079750"/>
          <a:ext cx="8829675" cy="3276600"/>
        </p:xfrm>
        <a:graphic>
          <a:graphicData uri="http://schemas.openxmlformats.org/drawingml/2006/table">
            <a:tbl>
              <a:tblPr/>
              <a:tblGrid>
                <a:gridCol w="1262062"/>
                <a:gridCol w="1260475"/>
                <a:gridCol w="1262063"/>
                <a:gridCol w="1260475"/>
                <a:gridCol w="1262062"/>
                <a:gridCol w="1260475"/>
                <a:gridCol w="1262063"/>
              </a:tblGrid>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Price</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Quantity</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TR</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TC</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MR</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MC</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Profit</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1</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3</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5</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a typeface="Arial" charset="0"/>
                        <a:cs typeface="Arial" charset="0"/>
                      </a:endParaRP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Previously</a:t>
            </a:r>
            <a:r>
              <a:rPr lang="en-US" dirty="0">
                <a:latin typeface="Arial" pitchFamily="-107" charset="0"/>
                <a:cs typeface="Arial" pitchFamily="-107" charset="0"/>
              </a:rPr>
              <a:t>—</a:t>
            </a:r>
            <a:r>
              <a:rPr lang="en-US" dirty="0">
                <a:latin typeface="Helvetica Neue" pitchFamily="-107" charset="0"/>
                <a:cs typeface="Arial" pitchFamily="-107" charset="0"/>
              </a:rPr>
              <a:t>2 </a:t>
            </a:r>
          </a:p>
        </p:txBody>
      </p:sp>
      <p:sp>
        <p:nvSpPr>
          <p:cNvPr id="11267"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In the short run, there are three possible profit cases:</a:t>
            </a:r>
          </a:p>
          <a:p>
            <a:pPr lvl="1"/>
            <a:r>
              <a:rPr lang="en-US" sz="2400">
                <a:latin typeface="Arial" pitchFamily="-107" charset="0"/>
                <a:cs typeface="Arial" pitchFamily="-107" charset="0"/>
              </a:rPr>
              <a:t>P &gt; ATC: economic profit</a:t>
            </a:r>
          </a:p>
          <a:p>
            <a:pPr lvl="1"/>
            <a:r>
              <a:rPr lang="en-US" sz="2400">
                <a:latin typeface="Arial" pitchFamily="-107" charset="0"/>
                <a:cs typeface="Arial" pitchFamily="-107" charset="0"/>
              </a:rPr>
              <a:t>P &lt; ATC, but &gt; AVC: economic loss, but can stay open</a:t>
            </a:r>
          </a:p>
          <a:p>
            <a:pPr lvl="1"/>
            <a:r>
              <a:rPr lang="en-US" sz="2400">
                <a:latin typeface="Arial" pitchFamily="-107" charset="0"/>
                <a:cs typeface="Arial" pitchFamily="-107" charset="0"/>
              </a:rPr>
              <a:t>P &lt; AVC: firm should shut down</a:t>
            </a:r>
          </a:p>
          <a:p>
            <a:pPr lvl="1"/>
            <a:endParaRPr lang="en-US" sz="2400">
              <a:latin typeface="Arial" pitchFamily="-107" charset="0"/>
              <a:cs typeface="Arial" pitchFamily="-107" charset="0"/>
            </a:endParaRPr>
          </a:p>
          <a:p>
            <a:r>
              <a:rPr lang="en-US" sz="2800">
                <a:latin typeface="Arial" pitchFamily="-107" charset="0"/>
                <a:cs typeface="Arial" pitchFamily="-107" charset="0"/>
              </a:rPr>
              <a:t>The long-run adjustment process ensures that firms earn zero economic profit in the long run.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527175"/>
          </a:xfrm>
        </p:spPr>
        <p:txBody>
          <a:bodyPr/>
          <a:lstStyle/>
          <a:p>
            <a:pPr algn="l"/>
            <a:r>
              <a:rPr lang="en-US" sz="3400" dirty="0">
                <a:solidFill>
                  <a:srgbClr val="1392C8"/>
                </a:solidFill>
                <a:latin typeface="Arial" pitchFamily="-107" charset="0"/>
                <a:cs typeface="Arial" pitchFamily="-107" charset="0"/>
              </a:rPr>
              <a:t>Class Activity: Think-Pair-Share</a:t>
            </a:r>
            <a:r>
              <a:rPr lang="en-US" dirty="0">
                <a:solidFill>
                  <a:srgbClr val="1392C8"/>
                </a:solidFill>
                <a:latin typeface="Arial" pitchFamily="-107" charset="0"/>
                <a:cs typeface="Arial" pitchFamily="-107" charset="0"/>
              </a:rPr>
              <a:t>—</a:t>
            </a:r>
            <a:r>
              <a:rPr lang="en-US" sz="3400" dirty="0">
                <a:solidFill>
                  <a:srgbClr val="1392C8"/>
                </a:solidFill>
                <a:latin typeface="Arial" pitchFamily="-107" charset="0"/>
                <a:cs typeface="Arial" pitchFamily="-107" charset="0"/>
              </a:rPr>
              <a:t>1.B </a:t>
            </a:r>
          </a:p>
        </p:txBody>
      </p:sp>
      <p:sp>
        <p:nvSpPr>
          <p:cNvPr id="66562" name="Content Placeholder 2"/>
          <p:cNvSpPr>
            <a:spLocks noGrp="1"/>
          </p:cNvSpPr>
          <p:nvPr>
            <p:ph idx="1"/>
          </p:nvPr>
        </p:nvSpPr>
        <p:spPr>
          <a:xfrm>
            <a:off x="457200" y="1712913"/>
            <a:ext cx="8229600" cy="1157287"/>
          </a:xfrm>
        </p:spPr>
        <p:txBody>
          <a:bodyPr/>
          <a:lstStyle/>
          <a:p>
            <a:pPr marL="342900" indent="-342900" eaLnBrk="1" hangingPunct="1">
              <a:buFontTx/>
              <a:buChar char="•"/>
            </a:pPr>
            <a:r>
              <a:rPr lang="en-US">
                <a:latin typeface="Arial" pitchFamily="-107" charset="0"/>
                <a:cs typeface="Arial" pitchFamily="-107" charset="0"/>
              </a:rPr>
              <a:t>A monopolist faces the following demand and cost schedule. How much should the firm produce? How much profit will it earn? You have five minutes.</a:t>
            </a:r>
          </a:p>
        </p:txBody>
      </p:sp>
      <p:graphicFrame>
        <p:nvGraphicFramePr>
          <p:cNvPr id="4" name="Table 3"/>
          <p:cNvGraphicFramePr>
            <a:graphicFrameLocks noGrp="1"/>
          </p:cNvGraphicFramePr>
          <p:nvPr>
            <p:extLst>
              <p:ext uri="{D42A27DB-BD31-4B8C-83A1-F6EECF244321}">
                <p14:modId xmlns:p14="http://schemas.microsoft.com/office/powerpoint/2010/main" val="316995842"/>
              </p:ext>
            </p:extLst>
          </p:nvPr>
        </p:nvGraphicFramePr>
        <p:xfrm>
          <a:off x="160338" y="3079750"/>
          <a:ext cx="8829674" cy="3276600"/>
        </p:xfrm>
        <a:graphic>
          <a:graphicData uri="http://schemas.openxmlformats.org/drawingml/2006/table">
            <a:tbl>
              <a:tblPr/>
              <a:tblGrid>
                <a:gridCol w="1261382">
                  <a:extLst>
                    <a:ext uri="{9D8B030D-6E8A-4147-A177-3AD203B41FA5}"/>
                  </a:extLst>
                </a:gridCol>
                <a:gridCol w="1261382">
                  <a:extLst>
                    <a:ext uri="{9D8B030D-6E8A-4147-A177-3AD203B41FA5}"/>
                  </a:extLst>
                </a:gridCol>
                <a:gridCol w="1261382">
                  <a:extLst>
                    <a:ext uri="{9D8B030D-6E8A-4147-A177-3AD203B41FA5}"/>
                  </a:extLst>
                </a:gridCol>
                <a:gridCol w="1261382">
                  <a:extLst>
                    <a:ext uri="{9D8B030D-6E8A-4147-A177-3AD203B41FA5}"/>
                  </a:extLst>
                </a:gridCol>
                <a:gridCol w="1261382">
                  <a:extLst>
                    <a:ext uri="{9D8B030D-6E8A-4147-A177-3AD203B41FA5}"/>
                  </a:extLst>
                </a:gridCol>
                <a:gridCol w="1261382">
                  <a:extLst>
                    <a:ext uri="{9D8B030D-6E8A-4147-A177-3AD203B41FA5}"/>
                  </a:extLst>
                </a:gridCol>
                <a:gridCol w="1261382">
                  <a:extLst>
                    <a:ext uri="{9D8B030D-6E8A-4147-A177-3AD203B41FA5}"/>
                  </a:extLst>
                </a:gridCol>
              </a:tblGrid>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Price</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Quantity</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TR</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TC</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MR</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MC</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Profit</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extLst>
              </a:tr>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1</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3</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5</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574088" cy="871538"/>
          </a:xfrm>
        </p:spPr>
        <p:txBody>
          <a:bodyPr/>
          <a:lstStyle/>
          <a:p>
            <a:r>
              <a:rPr lang="en-US" sz="3600" dirty="0">
                <a:solidFill>
                  <a:srgbClr val="1392C8"/>
                </a:solidFill>
              </a:rPr>
              <a:t>Class Activity: Think-Pair-Share</a:t>
            </a:r>
            <a:r>
              <a:rPr lang="en-US" dirty="0">
                <a:solidFill>
                  <a:srgbClr val="1392C8"/>
                </a:solidFill>
              </a:rPr>
              <a:t>—</a:t>
            </a:r>
            <a:r>
              <a:rPr lang="en-US" sz="3600" dirty="0">
                <a:solidFill>
                  <a:srgbClr val="1392C8"/>
                </a:solidFill>
              </a:rPr>
              <a:t>2.A</a:t>
            </a:r>
          </a:p>
        </p:txBody>
      </p:sp>
      <p:sp>
        <p:nvSpPr>
          <p:cNvPr id="68610" name="Content Placeholder 2"/>
          <p:cNvSpPr>
            <a:spLocks noGrp="1"/>
          </p:cNvSpPr>
          <p:nvPr>
            <p:ph idx="4294967295"/>
          </p:nvPr>
        </p:nvSpPr>
        <p:spPr>
          <a:xfrm>
            <a:off x="193675" y="925513"/>
            <a:ext cx="8809038" cy="1157287"/>
          </a:xfrm>
        </p:spPr>
        <p:txBody>
          <a:bodyPr/>
          <a:lstStyle/>
          <a:p>
            <a:pPr eaLnBrk="1" hangingPunct="1"/>
            <a:r>
              <a:rPr lang="en-US" sz="2800"/>
              <a:t>True or false? A profit-maximizing monopolist will set its price and output where demand is inelastic?</a:t>
            </a: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1968500"/>
            <a:ext cx="5278437" cy="429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574088" cy="871538"/>
          </a:xfrm>
        </p:spPr>
        <p:txBody>
          <a:bodyPr/>
          <a:lstStyle/>
          <a:p>
            <a:r>
              <a:rPr lang="en-US" sz="3600" dirty="0">
                <a:solidFill>
                  <a:srgbClr val="1392C8"/>
                </a:solidFill>
              </a:rPr>
              <a:t>Class Activity: Think-Pair-Share</a:t>
            </a:r>
            <a:r>
              <a:rPr lang="en-US" dirty="0">
                <a:solidFill>
                  <a:srgbClr val="1392C8"/>
                </a:solidFill>
              </a:rPr>
              <a:t>—</a:t>
            </a:r>
            <a:r>
              <a:rPr lang="en-US" sz="3600" dirty="0">
                <a:solidFill>
                  <a:srgbClr val="1392C8"/>
                </a:solidFill>
              </a:rPr>
              <a:t>2.B</a:t>
            </a:r>
          </a:p>
        </p:txBody>
      </p:sp>
      <p:sp>
        <p:nvSpPr>
          <p:cNvPr id="70658" name="Content Placeholder 2"/>
          <p:cNvSpPr>
            <a:spLocks noGrp="1"/>
          </p:cNvSpPr>
          <p:nvPr>
            <p:ph idx="4294967295"/>
          </p:nvPr>
        </p:nvSpPr>
        <p:spPr>
          <a:xfrm>
            <a:off x="193675" y="925513"/>
            <a:ext cx="8809038" cy="1157287"/>
          </a:xfrm>
        </p:spPr>
        <p:txBody>
          <a:bodyPr/>
          <a:lstStyle/>
          <a:p>
            <a:pPr eaLnBrk="1" hangingPunct="1"/>
            <a:r>
              <a:rPr lang="en-US" sz="2800"/>
              <a:t>True or false? A profit-maximizing monopolist will set its price and output where demand is inelastic?</a:t>
            </a: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1968500"/>
            <a:ext cx="5278437" cy="429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2" name="Freeform 1"/>
          <p:cNvSpPr>
            <a:spLocks/>
          </p:cNvSpPr>
          <p:nvPr/>
        </p:nvSpPr>
        <p:spPr bwMode="auto">
          <a:xfrm>
            <a:off x="4965700" y="4051300"/>
            <a:ext cx="0" cy="1898650"/>
          </a:xfrm>
          <a:custGeom>
            <a:avLst/>
            <a:gdLst>
              <a:gd name="T0" fmla="*/ 0 w 28136"/>
              <a:gd name="T1" fmla="*/ 1896695 h 1899139"/>
              <a:gd name="T2" fmla="*/ 0 w 28136"/>
              <a:gd name="T3" fmla="*/ 0 h 1899139"/>
              <a:gd name="T4" fmla="*/ 0 60000 65536"/>
              <a:gd name="T5" fmla="*/ 0 60000 65536"/>
            </a:gdLst>
            <a:ahLst/>
            <a:cxnLst>
              <a:cxn ang="T4">
                <a:pos x="T0" y="T1"/>
              </a:cxn>
              <a:cxn ang="T5">
                <a:pos x="T2" y="T3"/>
              </a:cxn>
            </a:cxnLst>
            <a:rect l="0" t="0" r="r" b="b"/>
            <a:pathLst>
              <a:path w="28136" h="1899139">
                <a:moveTo>
                  <a:pt x="28136" y="1899139"/>
                </a:moveTo>
                <a:lnTo>
                  <a:pt x="0" y="0"/>
                </a:lnTo>
              </a:path>
            </a:pathLst>
          </a:custGeom>
          <a:noFill/>
          <a:ln w="12700" cap="flat" cmpd="sng">
            <a:solidFill>
              <a:schemeClr val="tx1"/>
            </a:solidFill>
            <a:prstDash val="dash"/>
            <a:round/>
            <a:headEnd/>
            <a:tailEnd/>
          </a:ln>
          <a:effectLst>
            <a:outerShdw dist="23000" sx="999" sy="999" rotWithShape="0">
              <a:srgbClr val="000000"/>
            </a:outerShdw>
          </a:effectLst>
        </p:spPr>
        <p:txBody>
          <a:bodyPr anchor="ctr">
            <a:prstTxWarp prst="textNoShape">
              <a:avLst/>
            </a:prstTxWarp>
          </a:bodyPr>
          <a:lstStyle/>
          <a:p>
            <a:endParaRPr lang="en-US"/>
          </a:p>
        </p:txBody>
      </p:sp>
      <p:sp>
        <p:nvSpPr>
          <p:cNvPr id="3" name="Oval 2"/>
          <p:cNvSpPr>
            <a:spLocks noChangeAspect="1"/>
          </p:cNvSpPr>
          <p:nvPr/>
        </p:nvSpPr>
        <p:spPr bwMode="auto">
          <a:xfrm>
            <a:off x="4846638" y="3960813"/>
            <a:ext cx="182562" cy="182562"/>
          </a:xfrm>
          <a:prstGeom prst="ellipse">
            <a:avLst/>
          </a:prstGeom>
          <a:solidFill>
            <a:schemeClr val="tx1"/>
          </a:solidFill>
          <a:ln w="9525">
            <a:solidFill>
              <a:schemeClr val="tx1"/>
            </a:solidFill>
            <a:round/>
            <a:headEnd/>
            <a:tailEnd/>
          </a:ln>
          <a:effectLst>
            <a:outerShdw blurRad="63500" dist="23000" sx="999" sy="999" rotWithShape="0">
              <a:srgbClr val="000000">
                <a:alpha val="74997"/>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
        <p:nvSpPr>
          <p:cNvPr id="4" name="TextBox 3"/>
          <p:cNvSpPr txBox="1">
            <a:spLocks noChangeArrowheads="1"/>
          </p:cNvSpPr>
          <p:nvPr/>
        </p:nvSpPr>
        <p:spPr bwMode="auto">
          <a:xfrm>
            <a:off x="4937125" y="3681413"/>
            <a:ext cx="1577975" cy="461962"/>
          </a:xfrm>
          <a:prstGeom prst="rect">
            <a:avLst/>
          </a:prstGeom>
          <a:noFill/>
          <a:ln w="9525">
            <a:noFill/>
            <a:miter lim="800000"/>
            <a:headEnd/>
            <a:tailEnd/>
          </a:ln>
        </p:spPr>
        <p:txBody>
          <a:bodyPr wrap="none">
            <a:prstTxWarp prst="textNoShape">
              <a:avLst/>
            </a:prstTxWarp>
            <a:spAutoFit/>
          </a:bodyPr>
          <a:lstStyle/>
          <a:p>
            <a:pPr eaLnBrk="1" hangingPunct="1"/>
            <a:r>
              <a:rPr lang="en-US" sz="2400"/>
              <a:t>Unit elastic</a:t>
            </a:r>
          </a:p>
        </p:txBody>
      </p:sp>
      <p:sp>
        <p:nvSpPr>
          <p:cNvPr id="5" name="Freeform 4"/>
          <p:cNvSpPr>
            <a:spLocks/>
          </p:cNvSpPr>
          <p:nvPr/>
        </p:nvSpPr>
        <p:spPr bwMode="auto">
          <a:xfrm>
            <a:off x="2954338" y="2320925"/>
            <a:ext cx="2011362" cy="1490663"/>
          </a:xfrm>
          <a:custGeom>
            <a:avLst/>
            <a:gdLst>
              <a:gd name="T0" fmla="*/ 0 w 2011680"/>
              <a:gd name="T1" fmla="*/ 0 h 1491176"/>
              <a:gd name="T2" fmla="*/ 2010090 w 2011680"/>
              <a:gd name="T3" fmla="*/ 1488613 h 1491176"/>
              <a:gd name="T4" fmla="*/ 0 60000 65536"/>
              <a:gd name="T5" fmla="*/ 0 60000 65536"/>
            </a:gdLst>
            <a:ahLst/>
            <a:cxnLst>
              <a:cxn ang="T4">
                <a:pos x="T0" y="T1"/>
              </a:cxn>
              <a:cxn ang="T5">
                <a:pos x="T2" y="T3"/>
              </a:cxn>
            </a:cxnLst>
            <a:rect l="0" t="0" r="r" b="b"/>
            <a:pathLst>
              <a:path w="2011680" h="1491176">
                <a:moveTo>
                  <a:pt x="0" y="0"/>
                </a:moveTo>
                <a:lnTo>
                  <a:pt x="2011680" y="1491176"/>
                </a:lnTo>
              </a:path>
            </a:pathLst>
          </a:custGeom>
          <a:noFill/>
          <a:ln w="12700" cap="flat" cmpd="sng">
            <a:solidFill>
              <a:schemeClr val="tx1"/>
            </a:solidFill>
            <a:prstDash val="sysDash"/>
            <a:round/>
            <a:headEnd type="triangle" w="med" len="med"/>
            <a:tailEnd type="triangle" w="med" len="med"/>
          </a:ln>
          <a:effectLst>
            <a:outerShdw dist="23000" sx="999" sy="999" rotWithShape="0">
              <a:srgbClr val="000000"/>
            </a:outerShdw>
          </a:effectLst>
        </p:spPr>
        <p:txBody>
          <a:bodyPr anchor="ctr">
            <a:prstTxWarp prst="textNoShape">
              <a:avLst/>
            </a:prstTxWarp>
          </a:bodyPr>
          <a:lstStyle/>
          <a:p>
            <a:endParaRPr lang="en-US"/>
          </a:p>
        </p:txBody>
      </p:sp>
      <p:sp>
        <p:nvSpPr>
          <p:cNvPr id="9" name="TextBox 8"/>
          <p:cNvSpPr txBox="1">
            <a:spLocks noChangeArrowheads="1"/>
          </p:cNvSpPr>
          <p:nvPr/>
        </p:nvSpPr>
        <p:spPr bwMode="auto">
          <a:xfrm>
            <a:off x="3646488" y="2468563"/>
            <a:ext cx="973137" cy="461962"/>
          </a:xfrm>
          <a:prstGeom prst="rect">
            <a:avLst/>
          </a:prstGeom>
          <a:noFill/>
          <a:ln w="9525">
            <a:noFill/>
            <a:miter lim="800000"/>
            <a:headEnd/>
            <a:tailEnd/>
          </a:ln>
        </p:spPr>
        <p:txBody>
          <a:bodyPr wrap="none">
            <a:prstTxWarp prst="textNoShape">
              <a:avLst/>
            </a:prstTxWarp>
            <a:spAutoFit/>
          </a:bodyPr>
          <a:lstStyle/>
          <a:p>
            <a:pPr eaLnBrk="1" hangingPunct="1"/>
            <a:r>
              <a:rPr lang="en-US" sz="2400"/>
              <a:t>Elastic</a:t>
            </a:r>
          </a:p>
        </p:txBody>
      </p:sp>
      <p:sp>
        <p:nvSpPr>
          <p:cNvPr id="10" name="Freeform 9"/>
          <p:cNvSpPr>
            <a:spLocks/>
          </p:cNvSpPr>
          <p:nvPr/>
        </p:nvSpPr>
        <p:spPr bwMode="auto">
          <a:xfrm>
            <a:off x="5146675" y="3960813"/>
            <a:ext cx="2011363" cy="1490662"/>
          </a:xfrm>
          <a:custGeom>
            <a:avLst/>
            <a:gdLst>
              <a:gd name="T0" fmla="*/ 0 w 2011680"/>
              <a:gd name="T1" fmla="*/ 0 h 1491176"/>
              <a:gd name="T2" fmla="*/ 2010095 w 2011680"/>
              <a:gd name="T3" fmla="*/ 1488608 h 1491176"/>
              <a:gd name="T4" fmla="*/ 0 60000 65536"/>
              <a:gd name="T5" fmla="*/ 0 60000 65536"/>
            </a:gdLst>
            <a:ahLst/>
            <a:cxnLst>
              <a:cxn ang="T4">
                <a:pos x="T0" y="T1"/>
              </a:cxn>
              <a:cxn ang="T5">
                <a:pos x="T2" y="T3"/>
              </a:cxn>
            </a:cxnLst>
            <a:rect l="0" t="0" r="r" b="b"/>
            <a:pathLst>
              <a:path w="2011680" h="1491176">
                <a:moveTo>
                  <a:pt x="0" y="0"/>
                </a:moveTo>
                <a:lnTo>
                  <a:pt x="2011680" y="1491176"/>
                </a:lnTo>
              </a:path>
            </a:pathLst>
          </a:custGeom>
          <a:noFill/>
          <a:ln w="12700" cap="flat" cmpd="sng">
            <a:solidFill>
              <a:schemeClr val="tx1"/>
            </a:solidFill>
            <a:prstDash val="sysDash"/>
            <a:round/>
            <a:headEnd type="triangle" w="med" len="med"/>
            <a:tailEnd type="triangle" w="med" len="med"/>
          </a:ln>
          <a:effectLst>
            <a:outerShdw dist="23000" sx="999" sy="999" rotWithShape="0">
              <a:srgbClr val="000000"/>
            </a:outerShdw>
          </a:effectLst>
        </p:spPr>
        <p:txBody>
          <a:bodyPr anchor="ctr">
            <a:prstTxWarp prst="textNoShape">
              <a:avLst/>
            </a:prstTxWarp>
          </a:bodyPr>
          <a:lstStyle/>
          <a:p>
            <a:endParaRPr lang="en-US"/>
          </a:p>
        </p:txBody>
      </p:sp>
      <p:sp>
        <p:nvSpPr>
          <p:cNvPr id="11" name="TextBox 10"/>
          <p:cNvSpPr txBox="1">
            <a:spLocks noChangeArrowheads="1"/>
          </p:cNvSpPr>
          <p:nvPr/>
        </p:nvSpPr>
        <p:spPr bwMode="auto">
          <a:xfrm>
            <a:off x="6562725" y="4538663"/>
            <a:ext cx="1214438" cy="461962"/>
          </a:xfrm>
          <a:prstGeom prst="rect">
            <a:avLst/>
          </a:prstGeom>
          <a:noFill/>
          <a:ln w="9525">
            <a:noFill/>
            <a:miter lim="800000"/>
            <a:headEnd/>
            <a:tailEnd/>
          </a:ln>
        </p:spPr>
        <p:txBody>
          <a:bodyPr wrap="none">
            <a:prstTxWarp prst="textNoShape">
              <a:avLst/>
            </a:prstTxWarp>
            <a:spAutoFit/>
          </a:bodyPr>
          <a:lstStyle/>
          <a:p>
            <a:pPr eaLnBrk="1" hangingPunct="1"/>
            <a:r>
              <a:rPr lang="en-US" sz="2400"/>
              <a:t>Inelastic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Vertical)">
                                      <p:cBhvr>
                                        <p:cTn id="20" dur="500"/>
                                        <p:tgtEl>
                                          <p:spTgt spid="5"/>
                                        </p:tgtEl>
                                      </p:cBhvr>
                                    </p:animEffect>
                                  </p:childTnLst>
                                </p:cTn>
                              </p:par>
                            </p:childTnLst>
                          </p:cTn>
                        </p:par>
                        <p:par>
                          <p:cTn id="21" fill="hold" nodeType="afterGroup">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nodeType="afterGroup">
                            <p:stCondLst>
                              <p:cond delay="1000"/>
                            </p:stCondLst>
                            <p:childTnLst>
                              <p:par>
                                <p:cTn id="26" presetID="16" presetClass="entr" presetSubtype="37"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outVertical)">
                                      <p:cBhvr>
                                        <p:cTn id="28" dur="500"/>
                                        <p:tgtEl>
                                          <p:spTgt spid="10"/>
                                        </p:tgtEl>
                                      </p:cBhvr>
                                    </p:animEffect>
                                  </p:childTnLst>
                                </p:cTn>
                              </p:par>
                            </p:childTnLst>
                          </p:cTn>
                        </p:par>
                        <p:par>
                          <p:cTn id="29" fill="hold" nodeType="afterGroup">
                            <p:stCondLst>
                              <p:cond delay="1500"/>
                            </p:stCondLst>
                            <p:childTnLst>
                              <p:par>
                                <p:cTn id="30" presetID="1"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9" grpId="0"/>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229600" cy="1527175"/>
          </a:xfrm>
        </p:spPr>
        <p:txBody>
          <a:bodyPr/>
          <a:lstStyle/>
          <a:p>
            <a:r>
              <a:rPr lang="en-US" sz="4000">
                <a:latin typeface="Arial" pitchFamily="-107" charset="0"/>
                <a:cs typeface="Arial" pitchFamily="-107" charset="0"/>
              </a:rPr>
              <a:t>The Problems with </a:t>
            </a:r>
            <a:br>
              <a:rPr lang="en-US" sz="4000">
                <a:latin typeface="Arial" pitchFamily="-107" charset="0"/>
                <a:cs typeface="Arial" pitchFamily="-107" charset="0"/>
              </a:rPr>
            </a:br>
            <a:r>
              <a:rPr lang="en-US" sz="4000">
                <a:latin typeface="Arial" pitchFamily="-107" charset="0"/>
                <a:cs typeface="Arial" pitchFamily="-107" charset="0"/>
              </a:rPr>
              <a:t>Monopolies</a:t>
            </a:r>
            <a:r>
              <a:rPr lang="en-US">
                <a:latin typeface="Arial" pitchFamily="-107" charset="0"/>
                <a:cs typeface="Arial" pitchFamily="-107" charset="0"/>
              </a:rPr>
              <a:t>—</a:t>
            </a:r>
            <a:r>
              <a:rPr lang="en-US" sz="4000">
                <a:latin typeface="Arial" pitchFamily="-107" charset="0"/>
                <a:cs typeface="Arial" pitchFamily="-107" charset="0"/>
              </a:rPr>
              <a:t>1 </a:t>
            </a:r>
          </a:p>
        </p:txBody>
      </p:sp>
      <p:sp>
        <p:nvSpPr>
          <p:cNvPr id="21507"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Three main problems:</a:t>
            </a:r>
          </a:p>
          <a:p>
            <a:endParaRPr lang="en-US" sz="3200" dirty="0">
              <a:latin typeface="Arial" pitchFamily="-107" charset="0"/>
              <a:cs typeface="Arial" pitchFamily="-107" charset="0"/>
            </a:endParaRPr>
          </a:p>
          <a:p>
            <a:pPr marL="514350" indent="-514350">
              <a:buFont typeface="+mj-lt"/>
              <a:buAutoNum type="arabicPeriod"/>
            </a:pPr>
            <a:r>
              <a:rPr lang="en-US" sz="3200" dirty="0">
                <a:latin typeface="Arial" pitchFamily="-107" charset="0"/>
                <a:cs typeface="Arial" pitchFamily="-107" charset="0"/>
              </a:rPr>
              <a:t>Produce an inefficient level of output and charge an inefficient price</a:t>
            </a:r>
          </a:p>
          <a:p>
            <a:pPr marL="514350" indent="-514350">
              <a:buFont typeface="+mj-lt"/>
              <a:buAutoNum type="arabicPeriod"/>
            </a:pPr>
            <a:endParaRPr lang="en-US" sz="3200" dirty="0">
              <a:latin typeface="Arial" pitchFamily="-107" charset="0"/>
              <a:cs typeface="Arial" pitchFamily="-107" charset="0"/>
            </a:endParaRPr>
          </a:p>
          <a:p>
            <a:pPr marL="514350" indent="-514350">
              <a:buFont typeface="+mj-lt"/>
              <a:buAutoNum type="arabicPeriod"/>
            </a:pPr>
            <a:r>
              <a:rPr lang="en-US" sz="3200" dirty="0">
                <a:latin typeface="Arial" pitchFamily="-107" charset="0"/>
                <a:cs typeface="Arial" pitchFamily="-107" charset="0"/>
              </a:rPr>
              <a:t>Less choice for consumers</a:t>
            </a:r>
          </a:p>
          <a:p>
            <a:pPr marL="514350" indent="-514350">
              <a:buFont typeface="+mj-lt"/>
              <a:buAutoNum type="arabicPeriod"/>
            </a:pPr>
            <a:endParaRPr lang="en-US" sz="3200" dirty="0">
              <a:latin typeface="Arial" pitchFamily="-107" charset="0"/>
              <a:cs typeface="Arial" pitchFamily="-107" charset="0"/>
            </a:endParaRPr>
          </a:p>
          <a:p>
            <a:pPr marL="514350" indent="-514350">
              <a:buFont typeface="+mj-lt"/>
              <a:buAutoNum type="arabicPeriod"/>
            </a:pPr>
            <a:r>
              <a:rPr lang="en-US" sz="3200" dirty="0">
                <a:latin typeface="Arial" pitchFamily="-107" charset="0"/>
                <a:cs typeface="Arial" pitchFamily="-107" charset="0"/>
              </a:rPr>
              <a:t>Rent-seeking behavior</a:t>
            </a:r>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5" name="Title 20"/>
          <p:cNvSpPr>
            <a:spLocks noGrp="1"/>
          </p:cNvSpPr>
          <p:nvPr>
            <p:ph type="title"/>
          </p:nvPr>
        </p:nvSpPr>
        <p:spPr/>
        <p:txBody>
          <a:bodyPr/>
          <a:lstStyle/>
          <a:p>
            <a:pPr algn="l" eaLnBrk="1" hangingPunct="1"/>
            <a:r>
              <a:rPr lang="en-US"/>
              <a:t>Competitive Markets versus Monopoly</a:t>
            </a:r>
          </a:p>
        </p:txBody>
      </p:sp>
      <p:pic>
        <p:nvPicPr>
          <p:cNvPr id="20" name="Picture 19" descr=" "/>
          <p:cNvPicPr>
            <a:picLocks noChangeAspect="1"/>
          </p:cNvPicPr>
          <p:nvPr/>
        </p:nvPicPr>
        <p:blipFill>
          <a:blip r:embed="rId3">
            <a:clrChange>
              <a:clrFrom>
                <a:srgbClr val="FFFFFF"/>
              </a:clrFrom>
              <a:clrTo>
                <a:srgbClr val="FFFFFF">
                  <a:alpha val="0"/>
                </a:srgbClr>
              </a:clrTo>
            </a:clrChange>
          </a:blip>
          <a:stretch>
            <a:fillRect/>
          </a:stretch>
        </p:blipFill>
        <p:spPr>
          <a:xfrm>
            <a:off x="4731684" y="3687828"/>
            <a:ext cx="871728" cy="2109216"/>
          </a:xfrm>
          <a:prstGeom prst="rect">
            <a:avLst/>
          </a:prstGeom>
        </p:spPr>
      </p:pic>
      <p:pic>
        <p:nvPicPr>
          <p:cNvPr id="21" name="Picture 20" descr=" "/>
          <p:cNvPicPr>
            <a:picLocks noChangeAspect="1"/>
          </p:cNvPicPr>
          <p:nvPr/>
        </p:nvPicPr>
        <p:blipFill>
          <a:blip r:embed="rId4">
            <a:clrChange>
              <a:clrFrom>
                <a:srgbClr val="FFFFFF"/>
              </a:clrFrom>
              <a:clrTo>
                <a:srgbClr val="FFFFFF">
                  <a:alpha val="0"/>
                </a:srgbClr>
              </a:clrTo>
            </a:clrChange>
          </a:blip>
          <a:stretch>
            <a:fillRect/>
          </a:stretch>
        </p:blipFill>
        <p:spPr>
          <a:xfrm>
            <a:off x="4743107" y="4105149"/>
            <a:ext cx="1365504" cy="1676400"/>
          </a:xfrm>
          <a:prstGeom prst="rect">
            <a:avLst/>
          </a:prstGeom>
        </p:spPr>
      </p:pic>
      <p:pic>
        <p:nvPicPr>
          <p:cNvPr id="22" name="Picture 21" descr=" "/>
          <p:cNvPicPr>
            <a:picLocks noChangeAspect="1"/>
          </p:cNvPicPr>
          <p:nvPr/>
        </p:nvPicPr>
        <p:blipFill>
          <a:blip r:embed="rId5">
            <a:clrChange>
              <a:clrFrom>
                <a:srgbClr val="FFFFFF"/>
              </a:clrFrom>
              <a:clrTo>
                <a:srgbClr val="FFFFFF">
                  <a:alpha val="0"/>
                </a:srgbClr>
              </a:clrTo>
            </a:clrChange>
          </a:blip>
          <a:stretch>
            <a:fillRect/>
          </a:stretch>
        </p:blipFill>
        <p:spPr>
          <a:xfrm>
            <a:off x="843920" y="4102926"/>
            <a:ext cx="2993136" cy="30480"/>
          </a:xfrm>
          <a:prstGeom prst="rect">
            <a:avLst/>
          </a:prstGeom>
        </p:spPr>
      </p:pic>
      <p:pic>
        <p:nvPicPr>
          <p:cNvPr id="23" name="Picture 22" descr=" "/>
          <p:cNvPicPr>
            <a:picLocks noChangeAspect="1"/>
          </p:cNvPicPr>
          <p:nvPr/>
        </p:nvPicPr>
        <p:blipFill>
          <a:blip r:embed="rId6">
            <a:clrChange>
              <a:clrFrom>
                <a:srgbClr val="FFFFFF"/>
              </a:clrFrom>
              <a:clrTo>
                <a:srgbClr val="FFFFFF">
                  <a:alpha val="0"/>
                </a:srgbClr>
              </a:clrTo>
            </a:clrChange>
          </a:blip>
          <a:stretch>
            <a:fillRect/>
          </a:stretch>
        </p:blipFill>
        <p:spPr>
          <a:xfrm>
            <a:off x="2177614" y="4094926"/>
            <a:ext cx="24384" cy="1682496"/>
          </a:xfrm>
          <a:prstGeom prst="rect">
            <a:avLst/>
          </a:prstGeom>
        </p:spPr>
      </p:pic>
      <p:pic>
        <p:nvPicPr>
          <p:cNvPr id="24" name="Picture 23" descr=" "/>
          <p:cNvPicPr>
            <a:picLocks noChangeAspect="1"/>
          </p:cNvPicPr>
          <p:nvPr/>
        </p:nvPicPr>
        <p:blipFill>
          <a:blip r:embed="rId7">
            <a:clrChange>
              <a:clrFrom>
                <a:srgbClr val="FFFFFF"/>
              </a:clrFrom>
              <a:clrTo>
                <a:srgbClr val="FFFFFF">
                  <a:alpha val="0"/>
                </a:srgbClr>
              </a:clrTo>
            </a:clrChange>
          </a:blip>
          <a:stretch>
            <a:fillRect/>
          </a:stretch>
        </p:blipFill>
        <p:spPr>
          <a:xfrm>
            <a:off x="576744" y="3596070"/>
            <a:ext cx="5608320" cy="2450592"/>
          </a:xfrm>
          <a:prstGeom prst="rect">
            <a:avLst/>
          </a:prstGeom>
        </p:spPr>
      </p:pic>
      <p:pic>
        <p:nvPicPr>
          <p:cNvPr id="25" name="Picture 24" descr=" "/>
          <p:cNvPicPr>
            <a:picLocks noChangeAspect="1"/>
          </p:cNvPicPr>
          <p:nvPr/>
        </p:nvPicPr>
        <p:blipFill>
          <a:blip r:embed="rId8">
            <a:clrChange>
              <a:clrFrom>
                <a:srgbClr val="FFFFFF"/>
              </a:clrFrom>
              <a:clrTo>
                <a:srgbClr val="FFFFFF">
                  <a:alpha val="0"/>
                </a:srgbClr>
              </a:clrTo>
            </a:clrChange>
          </a:blip>
          <a:stretch>
            <a:fillRect/>
          </a:stretch>
        </p:blipFill>
        <p:spPr>
          <a:xfrm>
            <a:off x="848686" y="2896425"/>
            <a:ext cx="2682240" cy="2328672"/>
          </a:xfrm>
          <a:prstGeom prst="rect">
            <a:avLst/>
          </a:prstGeom>
        </p:spPr>
      </p:pic>
      <p:pic>
        <p:nvPicPr>
          <p:cNvPr id="26" name="Picture 25" descr=" "/>
          <p:cNvPicPr>
            <a:picLocks noChangeAspect="1"/>
          </p:cNvPicPr>
          <p:nvPr/>
        </p:nvPicPr>
        <p:blipFill>
          <a:blip r:embed="rId9">
            <a:clrChange>
              <a:clrFrom>
                <a:srgbClr val="FFFFFF"/>
              </a:clrFrom>
              <a:clrTo>
                <a:srgbClr val="FFFFFF">
                  <a:alpha val="0"/>
                </a:srgbClr>
              </a:clrTo>
            </a:clrChange>
          </a:blip>
          <a:stretch>
            <a:fillRect/>
          </a:stretch>
        </p:blipFill>
        <p:spPr>
          <a:xfrm>
            <a:off x="849955" y="2924238"/>
            <a:ext cx="2737104" cy="2359152"/>
          </a:xfrm>
          <a:prstGeom prst="rect">
            <a:avLst/>
          </a:prstGeom>
        </p:spPr>
      </p:pic>
      <p:pic>
        <p:nvPicPr>
          <p:cNvPr id="27" name="Picture 26" descr=" "/>
          <p:cNvPicPr>
            <a:picLocks noChangeAspect="1"/>
          </p:cNvPicPr>
          <p:nvPr/>
        </p:nvPicPr>
        <p:blipFill>
          <a:blip r:embed="rId10">
            <a:clrChange>
              <a:clrFrom>
                <a:srgbClr val="FFFFFF"/>
              </a:clrFrom>
              <a:clrTo>
                <a:srgbClr val="FFFFFF">
                  <a:alpha val="0"/>
                </a:srgbClr>
              </a:clrTo>
            </a:clrChange>
          </a:blip>
          <a:stretch>
            <a:fillRect/>
          </a:stretch>
        </p:blipFill>
        <p:spPr>
          <a:xfrm>
            <a:off x="4858970" y="2940176"/>
            <a:ext cx="2755392" cy="1566672"/>
          </a:xfrm>
          <a:prstGeom prst="rect">
            <a:avLst/>
          </a:prstGeom>
        </p:spPr>
      </p:pic>
      <p:pic>
        <p:nvPicPr>
          <p:cNvPr id="28" name="Picture 27" descr=" "/>
          <p:cNvPicPr>
            <a:picLocks noChangeAspect="1"/>
          </p:cNvPicPr>
          <p:nvPr/>
        </p:nvPicPr>
        <p:blipFill>
          <a:blip r:embed="rId11">
            <a:clrChange>
              <a:clrFrom>
                <a:srgbClr val="FFFFFF"/>
              </a:clrFrom>
              <a:clrTo>
                <a:srgbClr val="FFFFFF">
                  <a:alpha val="0"/>
                </a:srgbClr>
              </a:clrTo>
            </a:clrChange>
          </a:blip>
          <a:stretch>
            <a:fillRect/>
          </a:stretch>
        </p:blipFill>
        <p:spPr>
          <a:xfrm>
            <a:off x="4735911" y="2929446"/>
            <a:ext cx="2743200" cy="2377440"/>
          </a:xfrm>
          <a:prstGeom prst="rect">
            <a:avLst/>
          </a:prstGeom>
        </p:spPr>
      </p:pic>
      <p:pic>
        <p:nvPicPr>
          <p:cNvPr id="29" name="Picture 28" descr=" "/>
          <p:cNvPicPr>
            <a:picLocks noChangeAspect="1"/>
          </p:cNvPicPr>
          <p:nvPr/>
        </p:nvPicPr>
        <p:blipFill>
          <a:blip r:embed="rId12">
            <a:clrChange>
              <a:clrFrom>
                <a:srgbClr val="FFFFFF"/>
              </a:clrFrom>
              <a:clrTo>
                <a:srgbClr val="FFFFFF">
                  <a:alpha val="0"/>
                </a:srgbClr>
              </a:clrTo>
            </a:clrChange>
          </a:blip>
          <a:stretch>
            <a:fillRect/>
          </a:stretch>
        </p:blipFill>
        <p:spPr>
          <a:xfrm>
            <a:off x="4739229" y="2917063"/>
            <a:ext cx="1645920" cy="2359152"/>
          </a:xfrm>
          <a:prstGeom prst="rect">
            <a:avLst/>
          </a:prstGeom>
        </p:spPr>
      </p:pic>
      <p:pic>
        <p:nvPicPr>
          <p:cNvPr id="30" name="Picture 29" descr=" "/>
          <p:cNvPicPr>
            <a:picLocks noChangeAspect="1"/>
          </p:cNvPicPr>
          <p:nvPr/>
        </p:nvPicPr>
        <p:blipFill>
          <a:blip r:embed="rId13">
            <a:clrChange>
              <a:clrFrom>
                <a:srgbClr val="FFFFFF"/>
              </a:clrFrom>
              <a:clrTo>
                <a:srgbClr val="FFFFFF">
                  <a:alpha val="0"/>
                </a:srgbClr>
              </a:clrTo>
            </a:clrChange>
          </a:blip>
          <a:stretch>
            <a:fillRect/>
          </a:stretch>
        </p:blipFill>
        <p:spPr>
          <a:xfrm>
            <a:off x="5618441" y="5651059"/>
            <a:ext cx="432816" cy="91440"/>
          </a:xfrm>
          <a:prstGeom prst="rect">
            <a:avLst/>
          </a:prstGeom>
        </p:spPr>
      </p:pic>
      <p:pic>
        <p:nvPicPr>
          <p:cNvPr id="31" name="Picture 30" descr=" "/>
          <p:cNvPicPr>
            <a:picLocks noChangeAspect="1"/>
          </p:cNvPicPr>
          <p:nvPr/>
        </p:nvPicPr>
        <p:blipFill>
          <a:blip r:embed="rId14">
            <a:clrChange>
              <a:clrFrom>
                <a:srgbClr val="FFFFFF"/>
              </a:clrFrom>
              <a:clrTo>
                <a:srgbClr val="FFFFFF">
                  <a:alpha val="0"/>
                </a:srgbClr>
              </a:clrTo>
            </a:clrChange>
          </a:blip>
          <a:stretch>
            <a:fillRect/>
          </a:stretch>
        </p:blipFill>
        <p:spPr>
          <a:xfrm>
            <a:off x="5604239" y="3878834"/>
            <a:ext cx="3230880" cy="579120"/>
          </a:xfrm>
          <a:prstGeom prst="rect">
            <a:avLst/>
          </a:prstGeom>
        </p:spPr>
      </p:pic>
      <p:pic>
        <p:nvPicPr>
          <p:cNvPr id="32" name="Picture 31" descr=" "/>
          <p:cNvPicPr>
            <a:picLocks noChangeAspect="1"/>
          </p:cNvPicPr>
          <p:nvPr/>
        </p:nvPicPr>
        <p:blipFill>
          <a:blip r:embed="rId15">
            <a:clrChange>
              <a:clrFrom>
                <a:srgbClr val="FFFFFF"/>
              </a:clrFrom>
              <a:clrTo>
                <a:srgbClr val="FFFFFF">
                  <a:alpha val="0"/>
                </a:srgbClr>
              </a:clrTo>
            </a:clrChange>
          </a:blip>
          <a:stretch>
            <a:fillRect/>
          </a:stretch>
        </p:blipFill>
        <p:spPr>
          <a:xfrm>
            <a:off x="4827642" y="3724147"/>
            <a:ext cx="91440" cy="371856"/>
          </a:xfrm>
          <a:prstGeom prst="rect">
            <a:avLst/>
          </a:prstGeom>
        </p:spPr>
      </p:pic>
      <p:pic>
        <p:nvPicPr>
          <p:cNvPr id="33" name="Picture 32" descr=" "/>
          <p:cNvPicPr>
            <a:picLocks noChangeAspect="1"/>
          </p:cNvPicPr>
          <p:nvPr/>
        </p:nvPicPr>
        <p:blipFill>
          <a:blip r:embed="rId16">
            <a:clrChange>
              <a:clrFrom>
                <a:srgbClr val="FFFFFF"/>
              </a:clrFrom>
              <a:clrTo>
                <a:srgbClr val="FFFFFF">
                  <a:alpha val="0"/>
                </a:srgbClr>
              </a:clrTo>
            </a:clrChange>
          </a:blip>
          <a:stretch>
            <a:fillRect/>
          </a:stretch>
        </p:blipFill>
        <p:spPr>
          <a:xfrm>
            <a:off x="5584682" y="2118039"/>
            <a:ext cx="3212592" cy="1560576"/>
          </a:xfrm>
          <a:prstGeom prst="rect">
            <a:avLst/>
          </a:prstGeom>
        </p:spPr>
      </p:pic>
      <p:sp>
        <p:nvSpPr>
          <p:cNvPr id="35" name="Rectangle 34" descr=" "/>
          <p:cNvSpPr/>
          <p:nvPr/>
        </p:nvSpPr>
        <p:spPr>
          <a:xfrm>
            <a:off x="484188" y="3944938"/>
            <a:ext cx="349250" cy="349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descr=" "/>
          <p:cNvSpPr/>
          <p:nvPr/>
        </p:nvSpPr>
        <p:spPr>
          <a:xfrm>
            <a:off x="1993902" y="5795962"/>
            <a:ext cx="349250" cy="349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descr=" "/>
          <p:cNvSpPr/>
          <p:nvPr/>
        </p:nvSpPr>
        <p:spPr>
          <a:xfrm>
            <a:off x="5907089" y="5795963"/>
            <a:ext cx="349250" cy="349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descr=" "/>
          <p:cNvSpPr/>
          <p:nvPr/>
        </p:nvSpPr>
        <p:spPr>
          <a:xfrm>
            <a:off x="4368805" y="3987800"/>
            <a:ext cx="349250" cy="349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descr=" "/>
          <p:cNvSpPr/>
          <p:nvPr/>
        </p:nvSpPr>
        <p:spPr>
          <a:xfrm>
            <a:off x="4370393" y="3505202"/>
            <a:ext cx="349250" cy="349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descr=" "/>
          <p:cNvSpPr/>
          <p:nvPr/>
        </p:nvSpPr>
        <p:spPr>
          <a:xfrm>
            <a:off x="5416550" y="5805488"/>
            <a:ext cx="349250" cy="349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Two graphs showing when a competitive industry becomes a monopoly. Graph A shows competitive industry with firm's quantity on the x axis and price and cost on the y axis.  The supply curve, S, has a positive slope, and the demand curve, D, has a negative slope. The supply curve and demand curve intersect at a quantity of QC and price of PC.  Graph B shows monopoly as sole provider with market quantity on the x axis and price and cost on the y axis. A negative sloping demand curve, D, and Marginal Revenue, MR, curve intersect with a U shaped Marginal Cost, MC, curve. The monopolist locates the point at which marginal revenue equals marginal cost, and the result is a higher price and lower quantity than would exist among competitive firms. Price shift up from PC to PM and quantity shifts left from QC to QM."/>
          <p:cNvPicPr>
            <a:picLocks noChangeAspect="1"/>
          </p:cNvPicPr>
          <p:nvPr/>
        </p:nvPicPr>
        <p:blipFill>
          <a:blip r:embed="rId17">
            <a:clrChange>
              <a:clrFrom>
                <a:srgbClr val="FFFFFF"/>
              </a:clrFrom>
              <a:clrTo>
                <a:srgbClr val="FFFFFF">
                  <a:alpha val="0"/>
                </a:srgbClr>
              </a:clrTo>
            </a:clrChange>
          </a:blip>
          <a:stretch>
            <a:fillRect/>
          </a:stretch>
        </p:blipFill>
        <p:spPr>
          <a:xfrm>
            <a:off x="304800" y="2081276"/>
            <a:ext cx="8534400" cy="4346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1000"/>
                                        <p:tgtEl>
                                          <p:spTgt spid="26"/>
                                        </p:tgtEl>
                                      </p:cBhvr>
                                    </p:animEffec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par>
                          <p:cTn id="19" fill="hold">
                            <p:stCondLst>
                              <p:cond delay="2500"/>
                            </p:stCondLst>
                            <p:childTnLst>
                              <p:par>
                                <p:cTn id="20" presetID="1" presetClass="exit"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hidden"/>
                                      </p:to>
                                    </p:se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1000"/>
                                        <p:tgtEl>
                                          <p:spTgt spid="27"/>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1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hidden"/>
                                      </p:to>
                                    </p:set>
                                  </p:childTnLst>
                                </p:cTn>
                              </p:par>
                            </p:childTnLst>
                          </p:cTn>
                        </p:par>
                        <p:par>
                          <p:cTn id="43" fill="hold">
                            <p:stCondLst>
                              <p:cond delay="0"/>
                            </p:stCondLst>
                            <p:childTnLst>
                              <p:par>
                                <p:cTn id="44" presetID="22"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500"/>
                            </p:stCondLst>
                            <p:childTnLst>
                              <p:par>
                                <p:cTn id="48" presetID="1" presetClass="exit"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40"/>
                                        </p:tgtEl>
                                        <p:attrNameLst>
                                          <p:attrName>style.visibility</p:attrName>
                                        </p:attrNameLst>
                                      </p:cBhvr>
                                      <p:to>
                                        <p:strVal val="hidden"/>
                                      </p:to>
                                    </p:set>
                                  </p:childTnLst>
                                </p:cTn>
                              </p:par>
                            </p:childTnLst>
                          </p:cTn>
                        </p:par>
                        <p:par>
                          <p:cTn id="54" fill="hold">
                            <p:stCondLst>
                              <p:cond delay="0"/>
                            </p:stCondLst>
                            <p:childTnLst>
                              <p:par>
                                <p:cTn id="55" presetID="22" presetClass="entr" presetSubtype="8"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500"/>
                            </p:stCondLst>
                            <p:childTnLst>
                              <p:par>
                                <p:cTn id="59" presetID="1" presetClass="exit"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4"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down)">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animBg="1"/>
      <p:bldP spid="39" grpId="0" animBg="1"/>
      <p:bldP spid="40"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9" name="Title 9"/>
          <p:cNvSpPr>
            <a:spLocks noGrp="1"/>
          </p:cNvSpPr>
          <p:nvPr>
            <p:ph type="title"/>
          </p:nvPr>
        </p:nvSpPr>
        <p:spPr>
          <a:xfrm>
            <a:off x="457200" y="-177800"/>
            <a:ext cx="8229600" cy="1143000"/>
          </a:xfrm>
        </p:spPr>
        <p:txBody>
          <a:bodyPr/>
          <a:lstStyle/>
          <a:p>
            <a:pPr eaLnBrk="1" hangingPunct="1"/>
            <a:r>
              <a:rPr lang="en-US" sz="4000"/>
              <a:t>Deadweight Loss of Monopoly</a:t>
            </a:r>
          </a:p>
        </p:txBody>
      </p:sp>
      <p:pic>
        <p:nvPicPr>
          <p:cNvPr id="12" name="Picture 11" descr=" "/>
          <p:cNvPicPr>
            <a:picLocks noChangeAspect="1"/>
          </p:cNvPicPr>
          <p:nvPr/>
        </p:nvPicPr>
        <p:blipFill>
          <a:blip r:embed="rId3">
            <a:clrChange>
              <a:clrFrom>
                <a:srgbClr val="FFFFFF"/>
              </a:clrFrom>
              <a:clrTo>
                <a:srgbClr val="FFFFFF">
                  <a:alpha val="0"/>
                </a:srgbClr>
              </a:clrTo>
            </a:clrChange>
          </a:blip>
          <a:stretch>
            <a:fillRect/>
          </a:stretch>
        </p:blipFill>
        <p:spPr>
          <a:xfrm>
            <a:off x="1766887" y="2822952"/>
            <a:ext cx="1536192" cy="597408"/>
          </a:xfrm>
          <a:prstGeom prst="rect">
            <a:avLst/>
          </a:prstGeom>
        </p:spPr>
      </p:pic>
      <p:pic>
        <p:nvPicPr>
          <p:cNvPr id="16" name="Picture 15" descr=" "/>
          <p:cNvPicPr>
            <a:picLocks noChangeAspect="1"/>
          </p:cNvPicPr>
          <p:nvPr/>
        </p:nvPicPr>
        <p:blipFill>
          <a:blip r:embed="rId4">
            <a:clrChange>
              <a:clrFrom>
                <a:srgbClr val="FFFFFF"/>
              </a:clrFrom>
              <a:clrTo>
                <a:srgbClr val="FFFFFF">
                  <a:alpha val="0"/>
                </a:srgbClr>
              </a:clrTo>
            </a:clrChange>
          </a:blip>
          <a:stretch>
            <a:fillRect/>
          </a:stretch>
        </p:blipFill>
        <p:spPr>
          <a:xfrm>
            <a:off x="3310598" y="2819398"/>
            <a:ext cx="786384" cy="1237488"/>
          </a:xfrm>
          <a:prstGeom prst="rect">
            <a:avLst/>
          </a:prstGeom>
        </p:spPr>
      </p:pic>
      <p:pic>
        <p:nvPicPr>
          <p:cNvPr id="17" name="Picture 16" descr=" "/>
          <p:cNvPicPr>
            <a:picLocks noChangeAspect="1"/>
          </p:cNvPicPr>
          <p:nvPr/>
        </p:nvPicPr>
        <p:blipFill>
          <a:blip r:embed="rId5">
            <a:clrChange>
              <a:clrFrom>
                <a:srgbClr val="FFFFFF"/>
              </a:clrFrom>
              <a:clrTo>
                <a:srgbClr val="FFFFFF">
                  <a:alpha val="0"/>
                </a:srgbClr>
              </a:clrTo>
            </a:clrChange>
          </a:blip>
          <a:stretch>
            <a:fillRect/>
          </a:stretch>
        </p:blipFill>
        <p:spPr>
          <a:xfrm>
            <a:off x="1767203" y="2816349"/>
            <a:ext cx="1548384" cy="1243584"/>
          </a:xfrm>
          <a:prstGeom prst="rect">
            <a:avLst/>
          </a:prstGeom>
        </p:spPr>
      </p:pic>
      <p:pic>
        <p:nvPicPr>
          <p:cNvPr id="18" name="Picture 17" descr=" "/>
          <p:cNvPicPr>
            <a:picLocks noChangeAspect="1"/>
          </p:cNvPicPr>
          <p:nvPr/>
        </p:nvPicPr>
        <p:blipFill>
          <a:blip r:embed="rId6">
            <a:clrChange>
              <a:clrFrom>
                <a:srgbClr val="FFFFFF"/>
              </a:clrFrom>
              <a:clrTo>
                <a:srgbClr val="FFFFFF">
                  <a:alpha val="0"/>
                </a:srgbClr>
              </a:clrTo>
            </a:clrChange>
          </a:blip>
          <a:stretch>
            <a:fillRect/>
          </a:stretch>
        </p:blipFill>
        <p:spPr>
          <a:xfrm>
            <a:off x="3276512" y="4054224"/>
            <a:ext cx="36576" cy="2298192"/>
          </a:xfrm>
          <a:prstGeom prst="rect">
            <a:avLst/>
          </a:prstGeom>
        </p:spPr>
      </p:pic>
      <p:pic>
        <p:nvPicPr>
          <p:cNvPr id="19" name="Picture 18" descr=" "/>
          <p:cNvPicPr>
            <a:picLocks noChangeAspect="1"/>
          </p:cNvPicPr>
          <p:nvPr/>
        </p:nvPicPr>
        <p:blipFill>
          <a:blip r:embed="rId7">
            <a:clrChange>
              <a:clrFrom>
                <a:srgbClr val="FFFFFF"/>
              </a:clrFrom>
              <a:clrTo>
                <a:srgbClr val="FFFFFF">
                  <a:alpha val="0"/>
                </a:srgbClr>
              </a:clrTo>
            </a:clrChange>
          </a:blip>
          <a:stretch>
            <a:fillRect/>
          </a:stretch>
        </p:blipFill>
        <p:spPr>
          <a:xfrm>
            <a:off x="1763445" y="3413444"/>
            <a:ext cx="2316480" cy="2962656"/>
          </a:xfrm>
          <a:prstGeom prst="rect">
            <a:avLst/>
          </a:prstGeom>
        </p:spPr>
      </p:pic>
      <p:pic>
        <p:nvPicPr>
          <p:cNvPr id="20" name="Picture 19" descr=" "/>
          <p:cNvPicPr>
            <a:picLocks noChangeAspect="1"/>
          </p:cNvPicPr>
          <p:nvPr/>
        </p:nvPicPr>
        <p:blipFill>
          <a:blip r:embed="rId8">
            <a:clrChange>
              <a:clrFrom>
                <a:srgbClr val="FFFFFF"/>
              </a:clrFrom>
              <a:clrTo>
                <a:srgbClr val="FFFFFF">
                  <a:alpha val="0"/>
                </a:srgbClr>
              </a:clrTo>
            </a:clrChange>
          </a:blip>
          <a:stretch>
            <a:fillRect/>
          </a:stretch>
        </p:blipFill>
        <p:spPr>
          <a:xfrm>
            <a:off x="1336285" y="2654744"/>
            <a:ext cx="2840736" cy="4078224"/>
          </a:xfrm>
          <a:prstGeom prst="rect">
            <a:avLst/>
          </a:prstGeom>
        </p:spPr>
      </p:pic>
      <p:pic>
        <p:nvPicPr>
          <p:cNvPr id="21" name="Picture 20" descr=" "/>
          <p:cNvPicPr>
            <a:picLocks noChangeAspect="1"/>
          </p:cNvPicPr>
          <p:nvPr/>
        </p:nvPicPr>
        <p:blipFill>
          <a:blip r:embed="rId9">
            <a:clrChange>
              <a:clrFrom>
                <a:srgbClr val="FFFFFF"/>
              </a:clrFrom>
              <a:clrTo>
                <a:srgbClr val="FFFFFF">
                  <a:alpha val="0"/>
                </a:srgbClr>
              </a:clrTo>
            </a:clrChange>
          </a:blip>
          <a:stretch>
            <a:fillRect/>
          </a:stretch>
        </p:blipFill>
        <p:spPr>
          <a:xfrm>
            <a:off x="1754139" y="1675445"/>
            <a:ext cx="4602480" cy="3310128"/>
          </a:xfrm>
          <a:prstGeom prst="rect">
            <a:avLst/>
          </a:prstGeom>
        </p:spPr>
      </p:pic>
      <p:pic>
        <p:nvPicPr>
          <p:cNvPr id="22" name="Picture 21" descr=" "/>
          <p:cNvPicPr>
            <a:picLocks noChangeAspect="1"/>
          </p:cNvPicPr>
          <p:nvPr/>
        </p:nvPicPr>
        <p:blipFill>
          <a:blip r:embed="rId10">
            <a:clrChange>
              <a:clrFrom>
                <a:srgbClr val="FFFFFF"/>
              </a:clrFrom>
              <a:clrTo>
                <a:srgbClr val="FFFFFF">
                  <a:alpha val="0"/>
                </a:srgbClr>
              </a:clrTo>
            </a:clrChange>
          </a:blip>
          <a:stretch>
            <a:fillRect/>
          </a:stretch>
        </p:blipFill>
        <p:spPr>
          <a:xfrm>
            <a:off x="1778393" y="1606485"/>
            <a:ext cx="4754880" cy="3706368"/>
          </a:xfrm>
          <a:prstGeom prst="rect">
            <a:avLst/>
          </a:prstGeom>
        </p:spPr>
      </p:pic>
      <p:pic>
        <p:nvPicPr>
          <p:cNvPr id="23" name="Picture 22" descr=" "/>
          <p:cNvPicPr>
            <a:picLocks noChangeAspect="1"/>
          </p:cNvPicPr>
          <p:nvPr/>
        </p:nvPicPr>
        <p:blipFill>
          <a:blip r:embed="rId11">
            <a:clrChange>
              <a:clrFrom>
                <a:srgbClr val="FFFFFF"/>
              </a:clrFrom>
              <a:clrTo>
                <a:srgbClr val="FFFFFF">
                  <a:alpha val="0"/>
                </a:srgbClr>
              </a:clrTo>
            </a:clrChange>
          </a:blip>
          <a:stretch>
            <a:fillRect/>
          </a:stretch>
        </p:blipFill>
        <p:spPr>
          <a:xfrm>
            <a:off x="1762795" y="1702497"/>
            <a:ext cx="3322320" cy="4547616"/>
          </a:xfrm>
          <a:prstGeom prst="rect">
            <a:avLst/>
          </a:prstGeom>
        </p:spPr>
      </p:pic>
      <p:pic>
        <p:nvPicPr>
          <p:cNvPr id="24" name="Picture 23" descr=" "/>
          <p:cNvPicPr>
            <a:picLocks noChangeAspect="1"/>
          </p:cNvPicPr>
          <p:nvPr/>
        </p:nvPicPr>
        <p:blipFill>
          <a:blip r:embed="rId12">
            <a:clrChange>
              <a:clrFrom>
                <a:srgbClr val="FFFFFF"/>
              </a:clrFrom>
              <a:clrTo>
                <a:srgbClr val="FFFFFF">
                  <a:alpha val="0"/>
                </a:srgbClr>
              </a:clrTo>
            </a:clrChange>
          </a:blip>
          <a:stretch>
            <a:fillRect/>
          </a:stretch>
        </p:blipFill>
        <p:spPr>
          <a:xfrm>
            <a:off x="4094172" y="2571048"/>
            <a:ext cx="4572000" cy="944880"/>
          </a:xfrm>
          <a:prstGeom prst="rect">
            <a:avLst/>
          </a:prstGeom>
        </p:spPr>
      </p:pic>
      <p:pic>
        <p:nvPicPr>
          <p:cNvPr id="25" name="Picture 24" descr=" "/>
          <p:cNvPicPr>
            <a:picLocks noChangeAspect="1"/>
          </p:cNvPicPr>
          <p:nvPr/>
        </p:nvPicPr>
        <p:blipFill>
          <a:blip r:embed="rId13">
            <a:clrChange>
              <a:clrFrom>
                <a:srgbClr val="FFFFFF"/>
              </a:clrFrom>
              <a:clrTo>
                <a:srgbClr val="FFFFFF">
                  <a:alpha val="0"/>
                </a:srgbClr>
              </a:clrTo>
            </a:clrChange>
          </a:blip>
          <a:stretch>
            <a:fillRect/>
          </a:stretch>
        </p:blipFill>
        <p:spPr>
          <a:xfrm>
            <a:off x="2679403" y="896550"/>
            <a:ext cx="2450592" cy="1969008"/>
          </a:xfrm>
          <a:prstGeom prst="rect">
            <a:avLst/>
          </a:prstGeom>
        </p:spPr>
      </p:pic>
      <p:sp>
        <p:nvSpPr>
          <p:cNvPr id="27" name="Rectangle 26" descr=" "/>
          <p:cNvSpPr/>
          <p:nvPr/>
        </p:nvSpPr>
        <p:spPr>
          <a:xfrm>
            <a:off x="1306520" y="3219452"/>
            <a:ext cx="447669" cy="3682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descr=" "/>
          <p:cNvSpPr/>
          <p:nvPr/>
        </p:nvSpPr>
        <p:spPr>
          <a:xfrm>
            <a:off x="3832235" y="6386508"/>
            <a:ext cx="447669" cy="3682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descr=" "/>
          <p:cNvSpPr/>
          <p:nvPr/>
        </p:nvSpPr>
        <p:spPr>
          <a:xfrm>
            <a:off x="1300171" y="2601914"/>
            <a:ext cx="447669" cy="3682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descr=" "/>
          <p:cNvSpPr/>
          <p:nvPr/>
        </p:nvSpPr>
        <p:spPr>
          <a:xfrm>
            <a:off x="3048016" y="6378570"/>
            <a:ext cx="447669" cy="3682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A graph titled The Deadweight Loss of Monopoly with price and cost on the y-axis and market quantity on the x-axis. The demand curve, D, and marginal revenue, MR, curve both have negative slopes, where the marginal revenue curve has a steeper slope. The marginal cost, MC, curve has a positive slope. The rectangular area formed from the difference in price of PM and PC multiplied by QM is consumer surplus transferred to the monopolist. The deadweight loss associated with monopoly is the triangular area enclosed by the marginal cost curve and demand curve above QM."/>
          <p:cNvPicPr>
            <a:picLocks noChangeAspect="1"/>
          </p:cNvPicPr>
          <p:nvPr/>
        </p:nvPicPr>
        <p:blipFill>
          <a:blip r:embed="rId14">
            <a:clrChange>
              <a:clrFrom>
                <a:srgbClr val="FFFFFF"/>
              </a:clrFrom>
              <a:clrTo>
                <a:srgbClr val="FFFFFF">
                  <a:alpha val="0"/>
                </a:srgbClr>
              </a:clrTo>
            </a:clrChange>
          </a:blip>
          <a:stretch>
            <a:fillRect/>
          </a:stretch>
        </p:blipFill>
        <p:spPr>
          <a:xfrm>
            <a:off x="432816" y="860106"/>
            <a:ext cx="8278368"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1" presetClass="exit"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hidden"/>
                                      </p:to>
                                    </p:set>
                                  </p:childTnLst>
                                </p:cTn>
                              </p:par>
                            </p:childTnLst>
                          </p:cTn>
                        </p:par>
                        <p:par>
                          <p:cTn id="18" fill="hold">
                            <p:stCondLst>
                              <p:cond delay="0"/>
                            </p:stCondLst>
                            <p:childTnLst>
                              <p:par>
                                <p:cTn id="19" presetID="22" presetClass="entr" presetSubtype="4"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par>
                          <p:cTn id="26" fill="hold">
                            <p:stCondLst>
                              <p:cond delay="1000"/>
                            </p:stCondLst>
                            <p:childTnLst>
                              <p:par>
                                <p:cTn id="27" presetID="1" presetClass="exit"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Monopoly versus Competition</a:t>
            </a:r>
          </a:p>
        </p:txBody>
      </p:sp>
      <p:sp>
        <p:nvSpPr>
          <p:cNvPr id="24579" name="Content Placeholder 2"/>
          <p:cNvSpPr>
            <a:spLocks noGrp="1"/>
          </p:cNvSpPr>
          <p:nvPr>
            <p:ph idx="1"/>
          </p:nvPr>
        </p:nvSpPr>
        <p:spPr>
          <a:xfrm>
            <a:off x="457200" y="1649413"/>
            <a:ext cx="8229600" cy="4895850"/>
          </a:xfrm>
        </p:spPr>
        <p:txBody>
          <a:bodyPr/>
          <a:lstStyle/>
          <a:p>
            <a:r>
              <a:rPr lang="en-US" sz="3200" dirty="0">
                <a:latin typeface="Arial" pitchFamily="-107" charset="0"/>
                <a:cs typeface="Arial" pitchFamily="-107" charset="0"/>
              </a:rPr>
              <a:t>Output (quantity)</a:t>
            </a:r>
          </a:p>
          <a:p>
            <a:pPr lvl="1"/>
            <a:r>
              <a:rPr lang="en-US" sz="2800" dirty="0" err="1">
                <a:latin typeface="Arial" pitchFamily="-107" charset="0"/>
                <a:cs typeface="Arial" pitchFamily="-107" charset="0"/>
              </a:rPr>
              <a:t>Q</a:t>
            </a:r>
            <a:r>
              <a:rPr lang="en-US" sz="2800" baseline="-25000" dirty="0" err="1">
                <a:latin typeface="Arial" pitchFamily="-107" charset="0"/>
                <a:cs typeface="Arial" pitchFamily="-107" charset="0"/>
              </a:rPr>
              <a:t>Monopoly</a:t>
            </a:r>
            <a:r>
              <a:rPr lang="en-US" sz="2800" dirty="0">
                <a:latin typeface="Arial" pitchFamily="-107" charset="0"/>
                <a:cs typeface="Arial" pitchFamily="-107" charset="0"/>
              </a:rPr>
              <a:t> &lt; </a:t>
            </a:r>
            <a:r>
              <a:rPr lang="en-US" sz="2800" dirty="0" err="1">
                <a:latin typeface="Arial" pitchFamily="-107" charset="0"/>
                <a:cs typeface="Arial" pitchFamily="-107" charset="0"/>
              </a:rPr>
              <a:t>Q</a:t>
            </a:r>
            <a:r>
              <a:rPr lang="en-US" sz="2800" baseline="-25000" dirty="0" err="1">
                <a:latin typeface="Arial" pitchFamily="-107" charset="0"/>
                <a:cs typeface="Arial" pitchFamily="-107" charset="0"/>
              </a:rPr>
              <a:t>competition</a:t>
            </a:r>
            <a:endParaRPr lang="en-US" sz="2800" baseline="-25000" dirty="0">
              <a:latin typeface="Arial" pitchFamily="-107" charset="0"/>
              <a:cs typeface="Arial" pitchFamily="-107" charset="0"/>
            </a:endParaRPr>
          </a:p>
          <a:p>
            <a:pPr lvl="1"/>
            <a:endParaRPr lang="en-US" dirty="0">
              <a:latin typeface="Arial" pitchFamily="-107" charset="0"/>
              <a:cs typeface="Arial" pitchFamily="-107" charset="0"/>
            </a:endParaRPr>
          </a:p>
          <a:p>
            <a:r>
              <a:rPr lang="en-US" sz="3200" dirty="0">
                <a:latin typeface="Arial" pitchFamily="-107" charset="0"/>
                <a:cs typeface="Arial" pitchFamily="-107" charset="0"/>
              </a:rPr>
              <a:t>Price</a:t>
            </a:r>
          </a:p>
          <a:p>
            <a:pPr lvl="1"/>
            <a:r>
              <a:rPr lang="en-US" sz="2800" dirty="0" err="1">
                <a:latin typeface="Arial" pitchFamily="-107" charset="0"/>
                <a:cs typeface="Arial" pitchFamily="-107" charset="0"/>
              </a:rPr>
              <a:t>P</a:t>
            </a:r>
            <a:r>
              <a:rPr lang="en-US" sz="2800" baseline="-25000" dirty="0" err="1">
                <a:latin typeface="Arial" pitchFamily="-107" charset="0"/>
                <a:cs typeface="Arial" pitchFamily="-107" charset="0"/>
              </a:rPr>
              <a:t>Competition</a:t>
            </a:r>
            <a:r>
              <a:rPr lang="en-US" sz="2800" dirty="0">
                <a:latin typeface="Arial" pitchFamily="-107" charset="0"/>
                <a:cs typeface="Arial" pitchFamily="-107" charset="0"/>
              </a:rPr>
              <a:t> &lt; </a:t>
            </a:r>
            <a:r>
              <a:rPr lang="en-US" sz="2800" dirty="0" err="1">
                <a:latin typeface="Arial" pitchFamily="-107" charset="0"/>
                <a:cs typeface="Arial" pitchFamily="-107" charset="0"/>
              </a:rPr>
              <a:t>P</a:t>
            </a:r>
            <a:r>
              <a:rPr lang="en-US" sz="2800" baseline="-25000" dirty="0" err="1">
                <a:latin typeface="Arial" pitchFamily="-107" charset="0"/>
                <a:cs typeface="Arial" pitchFamily="-107" charset="0"/>
              </a:rPr>
              <a:t>monopoly</a:t>
            </a:r>
            <a:endParaRPr lang="en-US" sz="2800" baseline="-25000" dirty="0">
              <a:latin typeface="Arial" pitchFamily="-107" charset="0"/>
              <a:cs typeface="Arial" pitchFamily="-107" charset="0"/>
            </a:endParaRPr>
          </a:p>
          <a:p>
            <a:pPr lvl="1"/>
            <a:endParaRPr lang="en-US" dirty="0">
              <a:latin typeface="Arial" pitchFamily="-107" charset="0"/>
              <a:cs typeface="Arial" pitchFamily="-107" charset="0"/>
            </a:endParaRPr>
          </a:p>
          <a:p>
            <a:r>
              <a:rPr lang="en-US" sz="3200" dirty="0">
                <a:latin typeface="Arial" pitchFamily="-107" charset="0"/>
                <a:cs typeface="Arial" pitchFamily="-107" charset="0"/>
              </a:rPr>
              <a:t>Deadweight loss</a:t>
            </a:r>
          </a:p>
          <a:p>
            <a:pPr lvl="1"/>
            <a:r>
              <a:rPr lang="en-US" sz="2800" dirty="0">
                <a:latin typeface="Arial" pitchFamily="-107" charset="0"/>
                <a:cs typeface="Arial" pitchFamily="-107" charset="0"/>
              </a:rPr>
              <a:t>Monopoly DWL &gt; 0</a:t>
            </a:r>
          </a:p>
          <a:p>
            <a:pPr lvl="1"/>
            <a:r>
              <a:rPr lang="en-US" sz="2800" dirty="0">
                <a:latin typeface="Arial" pitchFamily="-107" charset="0"/>
                <a:cs typeface="Arial" pitchFamily="-107" charset="0"/>
              </a:rPr>
              <a:t>Competition DWL =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229600" cy="1527175"/>
          </a:xfrm>
        </p:spPr>
        <p:txBody>
          <a:bodyPr/>
          <a:lstStyle/>
          <a:p>
            <a:r>
              <a:rPr lang="en-US" sz="4000">
                <a:latin typeface="Arial" pitchFamily="-107" charset="0"/>
                <a:cs typeface="Arial" pitchFamily="-107" charset="0"/>
              </a:rPr>
              <a:t>The Problems with </a:t>
            </a:r>
            <a:br>
              <a:rPr lang="en-US" sz="4000">
                <a:latin typeface="Arial" pitchFamily="-107" charset="0"/>
                <a:cs typeface="Arial" pitchFamily="-107" charset="0"/>
              </a:rPr>
            </a:br>
            <a:r>
              <a:rPr lang="en-US" sz="4000">
                <a:latin typeface="Arial" pitchFamily="-107" charset="0"/>
                <a:cs typeface="Arial" pitchFamily="-107" charset="0"/>
              </a:rPr>
              <a:t>Monopolies</a:t>
            </a:r>
            <a:r>
              <a:rPr lang="en-US">
                <a:latin typeface="Arial" pitchFamily="-107" charset="0"/>
                <a:cs typeface="Arial" pitchFamily="-107" charset="0"/>
              </a:rPr>
              <a:t>—</a:t>
            </a:r>
            <a:r>
              <a:rPr lang="en-US" sz="4000">
                <a:latin typeface="Arial" pitchFamily="-107" charset="0"/>
                <a:cs typeface="Arial" pitchFamily="-107" charset="0"/>
              </a:rPr>
              <a:t>2 </a:t>
            </a:r>
          </a:p>
        </p:txBody>
      </p:sp>
      <p:sp>
        <p:nvSpPr>
          <p:cNvPr id="25603" name="Content Placeholder 2"/>
          <p:cNvSpPr>
            <a:spLocks noGrp="1"/>
          </p:cNvSpPr>
          <p:nvPr>
            <p:ph idx="1"/>
          </p:nvPr>
        </p:nvSpPr>
        <p:spPr>
          <a:xfrm>
            <a:off x="457200" y="1625600"/>
            <a:ext cx="8229600" cy="5065713"/>
          </a:xfrm>
        </p:spPr>
        <p:txBody>
          <a:bodyPr/>
          <a:lstStyle/>
          <a:p>
            <a:r>
              <a:rPr lang="en-US" sz="2800">
                <a:latin typeface="Arial" pitchFamily="-107" charset="0"/>
                <a:cs typeface="Arial" pitchFamily="-107" charset="0"/>
              </a:rPr>
              <a:t>Few choices</a:t>
            </a:r>
          </a:p>
          <a:p>
            <a:pPr lvl="1"/>
            <a:r>
              <a:rPr lang="en-US" sz="2400">
                <a:latin typeface="Arial" pitchFamily="-107" charset="0"/>
                <a:cs typeface="Arial" pitchFamily="-107" charset="0"/>
              </a:rPr>
              <a:t>Cable companies and bundling</a:t>
            </a:r>
          </a:p>
          <a:p>
            <a:pPr lvl="1"/>
            <a:r>
              <a:rPr lang="en-US" sz="2400">
                <a:latin typeface="Arial" pitchFamily="-107" charset="0"/>
                <a:cs typeface="Arial" pitchFamily="-107" charset="0"/>
              </a:rPr>
              <a:t>Forces you to buy more to get what you want</a:t>
            </a:r>
            <a:endParaRPr lang="en-US" sz="2800">
              <a:latin typeface="Arial" pitchFamily="-107" charset="0"/>
              <a:cs typeface="Arial" pitchFamily="-107" charset="0"/>
            </a:endParaRPr>
          </a:p>
          <a:p>
            <a:endParaRPr lang="en-US" sz="2800">
              <a:latin typeface="Arial" pitchFamily="-107" charset="0"/>
              <a:cs typeface="Arial" pitchFamily="-107" charset="0"/>
            </a:endParaRPr>
          </a:p>
          <a:p>
            <a:r>
              <a:rPr lang="en-US" sz="2800">
                <a:latin typeface="Arial" pitchFamily="-107" charset="0"/>
                <a:cs typeface="Arial" pitchFamily="-107" charset="0"/>
              </a:rPr>
              <a:t>Rent seeking</a:t>
            </a:r>
          </a:p>
          <a:p>
            <a:pPr lvl="1"/>
            <a:r>
              <a:rPr lang="en-US" sz="2400">
                <a:latin typeface="Arial" pitchFamily="-107" charset="0"/>
                <a:cs typeface="Arial" pitchFamily="-107" charset="0"/>
              </a:rPr>
              <a:t>Occurs when resources are used to secure monopoly rights through the political process</a:t>
            </a:r>
          </a:p>
          <a:p>
            <a:pPr lvl="1"/>
            <a:r>
              <a:rPr lang="en-US" sz="2400">
                <a:latin typeface="Arial" pitchFamily="-107" charset="0"/>
                <a:cs typeface="Arial" pitchFamily="-107" charset="0"/>
              </a:rPr>
              <a:t>Rival firms may compete to become a monopolist</a:t>
            </a:r>
          </a:p>
          <a:p>
            <a:pPr lvl="1"/>
            <a:r>
              <a:rPr lang="en-US" sz="2400">
                <a:latin typeface="Arial" pitchFamily="-107" charset="0"/>
                <a:cs typeface="Arial" pitchFamily="-107" charset="0"/>
              </a:rPr>
              <a:t>Resources used to monopolize rather than become a more competitive firm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Distinguished Gentleman</a:t>
            </a:r>
          </a:p>
        </p:txBody>
      </p:sp>
      <p:sp>
        <p:nvSpPr>
          <p:cNvPr id="82946" name="Content Placeholder 2"/>
          <p:cNvSpPr>
            <a:spLocks noGrp="1"/>
          </p:cNvSpPr>
          <p:nvPr>
            <p:ph idx="1"/>
          </p:nvPr>
        </p:nvSpPr>
        <p:spPr>
          <a:xfrm>
            <a:off x="457200" y="1712913"/>
            <a:ext cx="8229600" cy="2932112"/>
          </a:xfrm>
        </p:spPr>
        <p:txBody>
          <a:bodyPr/>
          <a:lstStyle/>
          <a:p>
            <a:r>
              <a:rPr lang="en-US" sz="3200">
                <a:latin typeface="Arial" pitchFamily="-107" charset="0"/>
                <a:cs typeface="Arial" pitchFamily="-107" charset="0"/>
              </a:rPr>
              <a:t>Newly elected Representative Johnson learns about rent seeking from lobbyists from industries such as tobacco and asbestos.</a:t>
            </a:r>
          </a:p>
        </p:txBody>
      </p:sp>
      <p:pic>
        <p:nvPicPr>
          <p:cNvPr id="82947" name="Picture 4" descr="Tip #381: Rent Seeking in The Distinguished Gentleman">
            <a:hlinkClick r:id="rId3"/>
          </p:cNvPr>
          <p:cNvPicPr>
            <a:picLocks noChangeAspect="1"/>
          </p:cNvPicPr>
          <p:nvPr/>
        </p:nvPicPr>
        <p:blipFill>
          <a:blip r:embed="rId4"/>
          <a:srcRect l="20306" t="18303" r="22078" b="25455"/>
          <a:stretch>
            <a:fillRect/>
          </a:stretch>
        </p:blipFill>
        <p:spPr bwMode="auto">
          <a:xfrm>
            <a:off x="3797300" y="4094163"/>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One-Man Band</a:t>
            </a:r>
          </a:p>
        </p:txBody>
      </p:sp>
      <p:sp>
        <p:nvSpPr>
          <p:cNvPr id="84994" name="Content Placeholder 2"/>
          <p:cNvSpPr>
            <a:spLocks noGrp="1"/>
          </p:cNvSpPr>
          <p:nvPr>
            <p:ph idx="1"/>
          </p:nvPr>
        </p:nvSpPr>
        <p:spPr>
          <a:xfrm>
            <a:off x="457200" y="1712913"/>
            <a:ext cx="8229600" cy="2932112"/>
          </a:xfrm>
        </p:spPr>
        <p:txBody>
          <a:bodyPr/>
          <a:lstStyle/>
          <a:p>
            <a:r>
              <a:rPr lang="en-US" sz="3200">
                <a:latin typeface="Arial" pitchFamily="-107" charset="0"/>
                <a:cs typeface="Arial" pitchFamily="-107" charset="0"/>
              </a:rPr>
              <a:t>Two street musicians compete for the gold coin of a young peasant girl.</a:t>
            </a:r>
          </a:p>
        </p:txBody>
      </p:sp>
      <p:pic>
        <p:nvPicPr>
          <p:cNvPr id="84995" name="Picture 4" descr="Tip #382: Monopoly in One-Man Band">
            <a:hlinkClick r:id="rId3"/>
          </p:cNvPr>
          <p:cNvPicPr>
            <a:picLocks noChangeAspect="1"/>
          </p:cNvPicPr>
          <p:nvPr/>
        </p:nvPicPr>
        <p:blipFill>
          <a:blip r:embed="rId4"/>
          <a:srcRect l="20306" t="18303" r="22078" b="25455"/>
          <a:stretch>
            <a:fillRect/>
          </a:stretch>
        </p:blipFill>
        <p:spPr bwMode="auto">
          <a:xfrm>
            <a:off x="3797300" y="390842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cs typeface="Arial" pitchFamily="-107" charset="0"/>
              </a:rPr>
              <a:t>How are monopolies created?</a:t>
            </a:r>
          </a:p>
          <a:p>
            <a:pPr marL="514350" indent="-514350">
              <a:buFont typeface="Calibri" pitchFamily="-107" charset="0"/>
              <a:buAutoNum type="arabicPeriod"/>
            </a:pP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How much do monopolies charge, and how much do they produce?</a:t>
            </a:r>
          </a:p>
          <a:p>
            <a:pPr marL="514350" indent="-514350">
              <a:buFont typeface="Calibri" pitchFamily="-107" charset="0"/>
              <a:buAutoNum type="arabicPeriod"/>
            </a:pP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What are the problems with, and solutions for, monopolies?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527175"/>
          </a:xfrm>
        </p:spPr>
        <p:txBody>
          <a:bodyPr/>
          <a:lstStyle/>
          <a:p>
            <a:pPr eaLnBrk="1" hangingPunct="1"/>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4 </a:t>
            </a:r>
          </a:p>
        </p:txBody>
      </p:sp>
      <p:sp>
        <p:nvSpPr>
          <p:cNvPr id="87042"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cs typeface="Arial" pitchFamily="-107" charset="0"/>
              </a:rPr>
              <a:t>What </a:t>
            </a:r>
            <a:r>
              <a:rPr lang="en-US" sz="3200">
                <a:latin typeface="Arial" pitchFamily="-107" charset="0"/>
                <a:cs typeface="Arial" pitchFamily="-107" charset="0"/>
              </a:rPr>
              <a:t>is the reason for monopoly deadweight loss (relative to perfect competition)?</a:t>
            </a:r>
          </a:p>
          <a:p>
            <a:pPr marL="971550" lvl="1" indent="-514350" eaLnBrk="1" hangingPunct="1">
              <a:buFont typeface="Calibri" pitchFamily="-107" charset="0"/>
              <a:buAutoNum type="alphaUcPeriod"/>
            </a:pPr>
            <a:r>
              <a:rPr lang="en-US" sz="2800">
                <a:latin typeface="Helvetica Neue" pitchFamily="-107" charset="0"/>
                <a:cs typeface="Arial" pitchFamily="-107" charset="0"/>
              </a:rPr>
              <a:t>The monopolist faces a downward-sloping demand curve.</a:t>
            </a:r>
          </a:p>
          <a:p>
            <a:pPr marL="971550" lvl="1" indent="-514350" eaLnBrk="1" hangingPunct="1">
              <a:buFont typeface="Calibri" pitchFamily="-107" charset="0"/>
              <a:buAutoNum type="alphaUcPeriod"/>
            </a:pPr>
            <a:r>
              <a:rPr lang="en-US" sz="2800">
                <a:latin typeface="Helvetica Neue" pitchFamily="-107" charset="0"/>
                <a:cs typeface="Arial" pitchFamily="-107" charset="0"/>
              </a:rPr>
              <a:t>People boycott monopolies more often.</a:t>
            </a:r>
          </a:p>
          <a:p>
            <a:pPr marL="971550" lvl="1" indent="-514350" eaLnBrk="1" hangingPunct="1">
              <a:buFont typeface="Calibri" pitchFamily="-107" charset="0"/>
              <a:buAutoNum type="alphaUcPeriod"/>
            </a:pPr>
            <a:r>
              <a:rPr lang="en-US" sz="2800">
                <a:latin typeface="Helvetica Neue" pitchFamily="-107" charset="0"/>
                <a:cs typeface="Arial" pitchFamily="-107" charset="0"/>
              </a:rPr>
              <a:t>The monopolist sells less output at a higher price.</a:t>
            </a:r>
          </a:p>
          <a:p>
            <a:pPr marL="971550" lvl="1" indent="-514350" eaLnBrk="1" hangingPunct="1">
              <a:buFont typeface="Calibri" pitchFamily="-107" charset="0"/>
              <a:buAutoNum type="alphaUcPeriod"/>
            </a:pPr>
            <a:r>
              <a:rPr lang="en-US" sz="2800">
                <a:latin typeface="Helvetica Neue" pitchFamily="-107" charset="0"/>
                <a:cs typeface="Arial" pitchFamily="-107" charset="0"/>
              </a:rPr>
              <a:t>The monopolist has no competitors.</a:t>
            </a:r>
          </a:p>
        </p:txBody>
      </p:sp>
      <p:sp>
        <p:nvSpPr>
          <p:cNvPr id="4" name="Rectangle 3" descr="Correct answer: C, The monopolist sells less output at a higher price."/>
          <p:cNvSpPr>
            <a:spLocks noChangeArrowheads="1"/>
          </p:cNvSpPr>
          <p:nvPr/>
        </p:nvSpPr>
        <p:spPr bwMode="auto">
          <a:xfrm>
            <a:off x="925513" y="4694238"/>
            <a:ext cx="7613650" cy="1014412"/>
          </a:xfrm>
          <a:prstGeom prst="rect">
            <a:avLst/>
          </a:prstGeom>
          <a:noFill/>
          <a:ln w="508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Solutions to Monopolies—1 </a:t>
            </a:r>
          </a:p>
        </p:txBody>
      </p:sp>
      <p:sp>
        <p:nvSpPr>
          <p:cNvPr id="26627"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Three possible solutions to the problems associated with monopolies:</a:t>
            </a:r>
          </a:p>
          <a:p>
            <a:endParaRPr lang="en-US" sz="3200" dirty="0">
              <a:latin typeface="Arial" pitchFamily="-107" charset="0"/>
              <a:cs typeface="Arial" pitchFamily="-107" charset="0"/>
            </a:endParaRPr>
          </a:p>
          <a:p>
            <a:pPr marL="514350" indent="-514350">
              <a:buFont typeface="+mj-lt"/>
              <a:buAutoNum type="arabicPeriod"/>
            </a:pPr>
            <a:r>
              <a:rPr lang="en-US" sz="3200" dirty="0">
                <a:latin typeface="Arial" pitchFamily="-107" charset="0"/>
                <a:cs typeface="Arial" pitchFamily="-107" charset="0"/>
              </a:rPr>
              <a:t>Breaking up the monopoly</a:t>
            </a:r>
          </a:p>
          <a:p>
            <a:pPr marL="914400" lvl="1" indent="-514350"/>
            <a:r>
              <a:rPr lang="en-US" sz="2800" dirty="0">
                <a:latin typeface="Arial" pitchFamily="-107" charset="0"/>
                <a:cs typeface="Arial" pitchFamily="-107" charset="0"/>
              </a:rPr>
              <a:t>Promote competition, which can reduce or eliminate deadweight loss</a:t>
            </a:r>
          </a:p>
          <a:p>
            <a:pPr marL="914400" lvl="1" indent="-514350"/>
            <a:r>
              <a:rPr lang="en-US" sz="2800" dirty="0">
                <a:latin typeface="Arial" pitchFamily="-107" charset="0"/>
                <a:cs typeface="Arial" pitchFamily="-107" charset="0"/>
              </a:rPr>
              <a:t>Antitrust law: Sherman Act (1890)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Solutions to Monopolies—2 </a:t>
            </a:r>
          </a:p>
        </p:txBody>
      </p:sp>
      <p:sp>
        <p:nvSpPr>
          <p:cNvPr id="26627"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startAt="2"/>
            </a:pPr>
            <a:r>
              <a:rPr lang="en-US" sz="3200" dirty="0">
                <a:latin typeface="Arial" pitchFamily="-107" charset="0"/>
                <a:cs typeface="Arial" pitchFamily="-107" charset="0"/>
              </a:rPr>
              <a:t>Reducing trade barriers</a:t>
            </a:r>
          </a:p>
          <a:p>
            <a:pPr lvl="1"/>
            <a:r>
              <a:rPr lang="en-US" sz="2800" dirty="0">
                <a:latin typeface="Arial" pitchFamily="-107" charset="0"/>
                <a:cs typeface="Arial" pitchFamily="-107" charset="0"/>
              </a:rPr>
              <a:t>Barriers reduce the potential gains from trade</a:t>
            </a:r>
          </a:p>
          <a:p>
            <a:pPr lvl="1"/>
            <a:r>
              <a:rPr lang="en-US" sz="2800" dirty="0">
                <a:latin typeface="Arial" pitchFamily="-107" charset="0"/>
                <a:cs typeface="Arial" pitchFamily="-107" charset="0"/>
              </a:rPr>
              <a:t>Tariffs as a trade barrier</a:t>
            </a:r>
          </a:p>
          <a:p>
            <a:pPr lvl="1"/>
            <a:r>
              <a:rPr lang="en-US" sz="2800" dirty="0">
                <a:latin typeface="Arial" pitchFamily="-107" charset="0"/>
                <a:cs typeface="Arial" pitchFamily="-107" charset="0"/>
              </a:rPr>
              <a:t>Reducing barriers creates more competition and promotes the efficient use of resources</a:t>
            </a:r>
          </a:p>
          <a:p>
            <a:pPr lvl="1"/>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Solutions to Monopolies—3 </a:t>
            </a:r>
          </a:p>
        </p:txBody>
      </p:sp>
      <p:sp>
        <p:nvSpPr>
          <p:cNvPr id="26627"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startAt="3"/>
            </a:pPr>
            <a:r>
              <a:rPr lang="en-US" sz="3200" dirty="0">
                <a:latin typeface="Arial" pitchFamily="-107" charset="0"/>
                <a:cs typeface="Arial" pitchFamily="-107" charset="0"/>
              </a:rPr>
              <a:t>Regulating markets</a:t>
            </a:r>
          </a:p>
          <a:p>
            <a:pPr lvl="1"/>
            <a:r>
              <a:rPr lang="en-US" sz="2800" dirty="0">
                <a:latin typeface="Arial" pitchFamily="-107" charset="0"/>
                <a:cs typeface="Arial" pitchFamily="-107" charset="0"/>
              </a:rPr>
              <a:t>Why not break up natural monopolies?</a:t>
            </a:r>
          </a:p>
          <a:p>
            <a:pPr lvl="1"/>
            <a:r>
              <a:rPr lang="en-US" sz="2800" dirty="0">
                <a:latin typeface="Arial" pitchFamily="-107" charset="0"/>
                <a:cs typeface="Arial" pitchFamily="-107" charset="0"/>
              </a:rPr>
              <a:t>Governments can use price regulation</a:t>
            </a:r>
          </a:p>
          <a:p>
            <a:pPr lvl="2"/>
            <a:r>
              <a:rPr lang="en-US" sz="2800" dirty="0">
                <a:latin typeface="Arial" pitchFamily="-107" charset="0"/>
                <a:ea typeface="Helvetica Neue" pitchFamily="-107" charset="0"/>
                <a:cs typeface="Helvetica Neue" pitchFamily="-107" charset="0"/>
              </a:rPr>
              <a:t>Price = MC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 "/>
          <p:cNvPicPr>
            <a:picLocks noChangeAspect="1"/>
          </p:cNvPicPr>
          <p:nvPr/>
        </p:nvPicPr>
        <p:blipFill>
          <a:blip r:embed="rId3"/>
          <a:stretch>
            <a:fillRect/>
          </a:stretch>
        </p:blipFill>
        <p:spPr>
          <a:xfrm>
            <a:off x="1911858" y="4759262"/>
            <a:ext cx="3986784" cy="530352"/>
          </a:xfrm>
          <a:prstGeom prst="rect">
            <a:avLst/>
          </a:prstGeom>
        </p:spPr>
      </p:pic>
      <p:pic>
        <p:nvPicPr>
          <p:cNvPr id="40" name="Picture 39" descr=" "/>
          <p:cNvPicPr>
            <a:picLocks noChangeAspect="1"/>
          </p:cNvPicPr>
          <p:nvPr/>
        </p:nvPicPr>
        <p:blipFill>
          <a:blip r:embed="rId4">
            <a:clrChange>
              <a:clrFrom>
                <a:srgbClr val="FFFFFF"/>
              </a:clrFrom>
              <a:clrTo>
                <a:srgbClr val="FFFFFF">
                  <a:alpha val="0"/>
                </a:srgbClr>
              </a:clrTo>
            </a:clrChange>
          </a:blip>
          <a:stretch>
            <a:fillRect/>
          </a:stretch>
        </p:blipFill>
        <p:spPr>
          <a:xfrm>
            <a:off x="1554353" y="4603877"/>
            <a:ext cx="4352544" cy="1682496"/>
          </a:xfrm>
          <a:prstGeom prst="rect">
            <a:avLst/>
          </a:prstGeom>
        </p:spPr>
      </p:pic>
      <p:pic>
        <p:nvPicPr>
          <p:cNvPr id="37" name="Picture 36" descr=" "/>
          <p:cNvPicPr>
            <a:picLocks noChangeAspect="1"/>
          </p:cNvPicPr>
          <p:nvPr/>
        </p:nvPicPr>
        <p:blipFill>
          <a:blip r:embed="rId5"/>
          <a:stretch>
            <a:fillRect/>
          </a:stretch>
        </p:blipFill>
        <p:spPr>
          <a:xfrm>
            <a:off x="1905952" y="3744849"/>
            <a:ext cx="1950720" cy="225552"/>
          </a:xfrm>
          <a:prstGeom prst="rect">
            <a:avLst/>
          </a:prstGeom>
        </p:spPr>
      </p:pic>
      <p:pic>
        <p:nvPicPr>
          <p:cNvPr id="35" name="Picture 34" descr=" "/>
          <p:cNvPicPr>
            <a:picLocks noChangeAspect="1"/>
          </p:cNvPicPr>
          <p:nvPr/>
        </p:nvPicPr>
        <p:blipFill>
          <a:blip r:embed="rId6">
            <a:clrChange>
              <a:clrFrom>
                <a:srgbClr val="FFFFFF"/>
              </a:clrFrom>
              <a:clrTo>
                <a:srgbClr val="FFFFFF">
                  <a:alpha val="0"/>
                </a:srgbClr>
              </a:clrTo>
            </a:clrChange>
          </a:blip>
          <a:stretch>
            <a:fillRect/>
          </a:stretch>
        </p:blipFill>
        <p:spPr>
          <a:xfrm>
            <a:off x="1545463" y="3604196"/>
            <a:ext cx="2401824" cy="2999232"/>
          </a:xfrm>
          <a:prstGeom prst="rect">
            <a:avLst/>
          </a:prstGeom>
        </p:spPr>
      </p:pic>
      <p:pic>
        <p:nvPicPr>
          <p:cNvPr id="36" name="Picture 35" descr=" "/>
          <p:cNvPicPr>
            <a:picLocks noChangeAspect="1"/>
          </p:cNvPicPr>
          <p:nvPr/>
        </p:nvPicPr>
        <p:blipFill>
          <a:blip r:embed="rId7">
            <a:clrChange>
              <a:clrFrom>
                <a:srgbClr val="FFFFFF"/>
              </a:clrFrom>
              <a:clrTo>
                <a:srgbClr val="FFFFFF">
                  <a:alpha val="0"/>
                </a:srgbClr>
              </a:clrTo>
            </a:clrChange>
          </a:blip>
          <a:stretch>
            <a:fillRect/>
          </a:stretch>
        </p:blipFill>
        <p:spPr>
          <a:xfrm>
            <a:off x="1528318" y="3816286"/>
            <a:ext cx="2340864" cy="225552"/>
          </a:xfrm>
          <a:prstGeom prst="rect">
            <a:avLst/>
          </a:prstGeom>
        </p:spPr>
      </p:pic>
      <p:pic>
        <p:nvPicPr>
          <p:cNvPr id="34" name="Picture 33" descr="A graph showing the regulatory solution for natural monopoly with costs and revenue on the y axis and market quantity on the x axis.  The demand curve and marginal revenue curve are linear with negative slopes. The profit without regulation is the area below a cost of PM and above a cost of CM and left of QM. Loss with regulation is the region between CR and PR and left of QR. "/>
          <p:cNvPicPr>
            <a:picLocks noChangeAspect="1"/>
          </p:cNvPicPr>
          <p:nvPr/>
        </p:nvPicPr>
        <p:blipFill>
          <a:blip r:embed="rId8">
            <a:clrChange>
              <a:clrFrom>
                <a:srgbClr val="FFFFFF"/>
              </a:clrFrom>
              <a:clrTo>
                <a:srgbClr val="FFFFFF">
                  <a:alpha val="0"/>
                </a:srgbClr>
              </a:clrTo>
            </a:clrChange>
          </a:blip>
          <a:stretch>
            <a:fillRect/>
          </a:stretch>
        </p:blipFill>
        <p:spPr>
          <a:xfrm>
            <a:off x="627888" y="938214"/>
            <a:ext cx="7888224" cy="5791200"/>
          </a:xfrm>
          <a:prstGeom prst="rect">
            <a:avLst/>
          </a:prstGeom>
        </p:spPr>
      </p:pic>
      <p:sp>
        <p:nvSpPr>
          <p:cNvPr id="95242" name="Title 11"/>
          <p:cNvSpPr>
            <a:spLocks noGrp="1"/>
          </p:cNvSpPr>
          <p:nvPr>
            <p:ph type="title"/>
          </p:nvPr>
        </p:nvSpPr>
        <p:spPr>
          <a:xfrm>
            <a:off x="457200" y="-177800"/>
            <a:ext cx="8686800" cy="1143000"/>
          </a:xfrm>
        </p:spPr>
        <p:txBody>
          <a:bodyPr/>
          <a:lstStyle/>
          <a:p>
            <a:pPr eaLnBrk="1" hangingPunct="1"/>
            <a:r>
              <a:rPr lang="en-US" sz="3000" dirty="0"/>
              <a:t>Regulatory Solution for Natural </a:t>
            </a:r>
            <a:r>
              <a:rPr lang="en-US" sz="3000" dirty="0" smtClean="0"/>
              <a:t>Monopoly</a:t>
            </a:r>
            <a:r>
              <a:rPr lang="en-US" sz="3000" dirty="0">
                <a:latin typeface="Arial" pitchFamily="-107" charset="0"/>
                <a:cs typeface="Arial" pitchFamily="-107" charset="0"/>
              </a:rPr>
              <a:t>—1</a:t>
            </a:r>
            <a:endParaRPr lang="en-US" sz="3000" dirty="0"/>
          </a:p>
        </p:txBody>
      </p:sp>
      <p:pic>
        <p:nvPicPr>
          <p:cNvPr id="38" name="Picture 37" descr=" "/>
          <p:cNvPicPr>
            <a:picLocks noChangeAspect="1"/>
          </p:cNvPicPr>
          <p:nvPr/>
        </p:nvPicPr>
        <p:blipFill>
          <a:blip r:embed="rId9">
            <a:clrChange>
              <a:clrFrom>
                <a:srgbClr val="FFFFFF"/>
              </a:clrFrom>
              <a:clrTo>
                <a:srgbClr val="FFFFFF">
                  <a:alpha val="0"/>
                </a:srgbClr>
              </a:clrTo>
            </a:clrChange>
          </a:blip>
          <a:stretch>
            <a:fillRect/>
          </a:stretch>
        </p:blipFill>
        <p:spPr>
          <a:xfrm>
            <a:off x="3844798" y="2165223"/>
            <a:ext cx="3041904" cy="1670304"/>
          </a:xfrm>
          <a:prstGeom prst="rect">
            <a:avLst/>
          </a:prstGeom>
        </p:spPr>
      </p:pic>
      <p:pic>
        <p:nvPicPr>
          <p:cNvPr id="39" name="Picture 38" descr=" "/>
          <p:cNvPicPr>
            <a:picLocks noChangeAspect="1"/>
          </p:cNvPicPr>
          <p:nvPr/>
        </p:nvPicPr>
        <p:blipFill>
          <a:blip r:embed="rId10">
            <a:clrChange>
              <a:clrFrom>
                <a:srgbClr val="FFFFFF"/>
              </a:clrFrom>
              <a:clrTo>
                <a:srgbClr val="FFFFFF">
                  <a:alpha val="0"/>
                </a:srgbClr>
              </a:clrTo>
            </a:clrChange>
          </a:blip>
          <a:stretch>
            <a:fillRect/>
          </a:stretch>
        </p:blipFill>
        <p:spPr>
          <a:xfrm>
            <a:off x="1571499" y="5128196"/>
            <a:ext cx="4413504" cy="1475232"/>
          </a:xfrm>
          <a:prstGeom prst="rect">
            <a:avLst/>
          </a:prstGeom>
        </p:spPr>
      </p:pic>
      <p:pic>
        <p:nvPicPr>
          <p:cNvPr id="42" name="Picture 41" descr=" "/>
          <p:cNvPicPr>
            <a:picLocks noChangeAspect="1"/>
          </p:cNvPicPr>
          <p:nvPr/>
        </p:nvPicPr>
        <p:blipFill>
          <a:blip r:embed="rId11">
            <a:clrChange>
              <a:clrFrom>
                <a:srgbClr val="FFFFFF"/>
              </a:clrFrom>
              <a:clrTo>
                <a:srgbClr val="FFFFFF">
                  <a:alpha val="0"/>
                </a:srgbClr>
              </a:clrTo>
            </a:clrChange>
          </a:blip>
          <a:stretch>
            <a:fillRect/>
          </a:stretch>
        </p:blipFill>
        <p:spPr>
          <a:xfrm>
            <a:off x="5798248" y="3323336"/>
            <a:ext cx="2548128" cy="1481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down)">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Regulating Markets—1 </a:t>
            </a:r>
          </a:p>
        </p:txBody>
      </p:sp>
      <p:sp>
        <p:nvSpPr>
          <p:cNvPr id="29699"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At P = MC</a:t>
            </a:r>
          </a:p>
          <a:p>
            <a:pPr lvl="1"/>
            <a:r>
              <a:rPr lang="en-US" sz="2800" dirty="0">
                <a:latin typeface="Arial" pitchFamily="-107" charset="0"/>
                <a:cs typeface="Arial" pitchFamily="-107" charset="0"/>
              </a:rPr>
              <a:t>The monopolist experiences a loss</a:t>
            </a:r>
          </a:p>
          <a:p>
            <a:r>
              <a:rPr lang="en-US" sz="3200" dirty="0">
                <a:latin typeface="Arial" pitchFamily="-107" charset="0"/>
                <a:cs typeface="Arial" pitchFamily="-107" charset="0"/>
              </a:rPr>
              <a:t>Solutions?</a:t>
            </a:r>
          </a:p>
          <a:p>
            <a:pPr lvl="1"/>
            <a:r>
              <a:rPr lang="en-US" sz="2800" dirty="0">
                <a:latin typeface="Arial" pitchFamily="-107" charset="0"/>
                <a:cs typeface="Arial" pitchFamily="-107" charset="0"/>
              </a:rPr>
              <a:t>Government subsidies given to the firm</a:t>
            </a:r>
          </a:p>
          <a:p>
            <a:pPr lvl="1"/>
            <a:r>
              <a:rPr lang="en-US" sz="2800" dirty="0">
                <a:latin typeface="Arial" pitchFamily="-107" charset="0"/>
                <a:cs typeface="Arial" pitchFamily="-107" charset="0"/>
              </a:rPr>
              <a:t>Set P =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 "/>
          <p:cNvPicPr>
            <a:picLocks noChangeAspect="1"/>
          </p:cNvPicPr>
          <p:nvPr/>
        </p:nvPicPr>
        <p:blipFill>
          <a:blip r:embed="rId3">
            <a:clrChange>
              <a:clrFrom>
                <a:srgbClr val="FFFFFF"/>
              </a:clrFrom>
              <a:clrTo>
                <a:srgbClr val="FFFFFF">
                  <a:alpha val="0"/>
                </a:srgbClr>
              </a:clrTo>
            </a:clrChange>
          </a:blip>
          <a:stretch>
            <a:fillRect/>
          </a:stretch>
        </p:blipFill>
        <p:spPr>
          <a:xfrm>
            <a:off x="1533889" y="4218258"/>
            <a:ext cx="3212592" cy="2353056"/>
          </a:xfrm>
          <a:prstGeom prst="rect">
            <a:avLst/>
          </a:prstGeom>
        </p:spPr>
      </p:pic>
      <p:sp>
        <p:nvSpPr>
          <p:cNvPr id="99336" name="Title 11"/>
          <p:cNvSpPr>
            <a:spLocks noGrp="1"/>
          </p:cNvSpPr>
          <p:nvPr>
            <p:ph type="title"/>
          </p:nvPr>
        </p:nvSpPr>
        <p:spPr>
          <a:xfrm>
            <a:off x="457200" y="-177800"/>
            <a:ext cx="8686800" cy="1143000"/>
          </a:xfrm>
        </p:spPr>
        <p:txBody>
          <a:bodyPr/>
          <a:lstStyle/>
          <a:p>
            <a:pPr eaLnBrk="1" hangingPunct="1"/>
            <a:r>
              <a:rPr lang="en-US" sz="3000" dirty="0"/>
              <a:t>Regulatory Solution for Natural </a:t>
            </a:r>
            <a:r>
              <a:rPr lang="en-US" sz="3000" dirty="0" smtClean="0"/>
              <a:t>Monopoly</a:t>
            </a:r>
            <a:r>
              <a:rPr lang="en-US" sz="3000" dirty="0" smtClean="0">
                <a:latin typeface="Arial" pitchFamily="-107" charset="0"/>
                <a:cs typeface="Arial" pitchFamily="-107" charset="0"/>
              </a:rPr>
              <a:t>—2</a:t>
            </a:r>
            <a:endParaRPr lang="en-US" sz="3000" dirty="0"/>
          </a:p>
        </p:txBody>
      </p:sp>
      <p:pic>
        <p:nvPicPr>
          <p:cNvPr id="16" name="Picture 15" descr="A graph showing the regulatory solution for natural monopoly with costs and revenue on the y axis and market quantity on the x axis.  The demand curve and marginal revenue curve are linear with negative slopes. The profit without regulation is the area below a cost of PM and above a cost of CM and left of QM. Loss with regulation is the region between CR and PR and left of QR. "/>
          <p:cNvPicPr>
            <a:picLocks noChangeAspect="1"/>
          </p:cNvPicPr>
          <p:nvPr/>
        </p:nvPicPr>
        <p:blipFill>
          <a:blip r:embed="rId4">
            <a:clrChange>
              <a:clrFrom>
                <a:srgbClr val="FFFFFF"/>
              </a:clrFrom>
              <a:clrTo>
                <a:srgbClr val="FFFFFF">
                  <a:alpha val="0"/>
                </a:srgbClr>
              </a:clrTo>
            </a:clrChange>
          </a:blip>
          <a:stretch>
            <a:fillRect/>
          </a:stretch>
        </p:blipFill>
        <p:spPr>
          <a:xfrm>
            <a:off x="627888" y="945972"/>
            <a:ext cx="7888224" cy="579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Regulating Markets—2 </a:t>
            </a:r>
          </a:p>
        </p:txBody>
      </p:sp>
      <p:sp>
        <p:nvSpPr>
          <p:cNvPr id="29699"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At P = MC</a:t>
            </a:r>
          </a:p>
          <a:p>
            <a:pPr lvl="1"/>
            <a:r>
              <a:rPr lang="en-US" sz="2800" dirty="0">
                <a:latin typeface="Arial" pitchFamily="-107" charset="0"/>
                <a:cs typeface="Arial" pitchFamily="-107" charset="0"/>
              </a:rPr>
              <a:t>The monopolist experiences a loss</a:t>
            </a:r>
          </a:p>
          <a:p>
            <a:r>
              <a:rPr lang="en-US" sz="3200" dirty="0">
                <a:latin typeface="Arial" pitchFamily="-107" charset="0"/>
                <a:cs typeface="Arial" pitchFamily="-107" charset="0"/>
              </a:rPr>
              <a:t>Solutions?</a:t>
            </a:r>
          </a:p>
          <a:p>
            <a:pPr lvl="1"/>
            <a:r>
              <a:rPr lang="en-US" sz="2800" dirty="0">
                <a:latin typeface="Arial" pitchFamily="-107" charset="0"/>
                <a:cs typeface="Arial" pitchFamily="-107" charset="0"/>
              </a:rPr>
              <a:t>Government subsidies given to the firm</a:t>
            </a:r>
          </a:p>
          <a:p>
            <a:pPr lvl="1"/>
            <a:r>
              <a:rPr lang="en-US" sz="2800" dirty="0">
                <a:latin typeface="Arial" pitchFamily="-107" charset="0"/>
                <a:cs typeface="Arial" pitchFamily="-107" charset="0"/>
              </a:rPr>
              <a:t>Set P = ATC</a:t>
            </a:r>
          </a:p>
          <a:p>
            <a:pPr lvl="1"/>
            <a:r>
              <a:rPr lang="en-US" sz="2800" dirty="0">
                <a:latin typeface="Arial" pitchFamily="-107" charset="0"/>
                <a:cs typeface="Arial" pitchFamily="-107" charset="0"/>
              </a:rPr>
              <a:t>Government enterprise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Caveat about Government Oversight</a:t>
            </a:r>
          </a:p>
        </p:txBody>
      </p:sp>
      <p:sp>
        <p:nvSpPr>
          <p:cNvPr id="30723"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Government intervention</a:t>
            </a:r>
          </a:p>
          <a:p>
            <a:pPr lvl="1"/>
            <a:r>
              <a:rPr lang="en-US" sz="2400">
                <a:latin typeface="Arial" pitchFamily="-107" charset="0"/>
                <a:cs typeface="Arial" pitchFamily="-107" charset="0"/>
              </a:rPr>
              <a:t>Can eliminate the profit motive and the necessity to innovate and improve efficiency</a:t>
            </a:r>
          </a:p>
          <a:p>
            <a:pPr lvl="1"/>
            <a:r>
              <a:rPr lang="en-US" sz="2400">
                <a:latin typeface="Arial" pitchFamily="-107" charset="0"/>
                <a:cs typeface="Arial" pitchFamily="-107" charset="0"/>
              </a:rPr>
              <a:t>Government employees are rarely fired, regardless of performance</a:t>
            </a:r>
          </a:p>
          <a:p>
            <a:r>
              <a:rPr lang="en-US" sz="2800">
                <a:latin typeface="Arial" pitchFamily="-107" charset="0"/>
                <a:cs typeface="Arial" pitchFamily="-107" charset="0"/>
              </a:rPr>
              <a:t>Free market</a:t>
            </a:r>
          </a:p>
          <a:p>
            <a:pPr lvl="1"/>
            <a:r>
              <a:rPr lang="en-US" sz="2400">
                <a:latin typeface="Arial" pitchFamily="-107" charset="0"/>
                <a:cs typeface="Arial" pitchFamily="-107" charset="0"/>
              </a:rPr>
              <a:t>Firms under MC pricing have no incentive to lower costs</a:t>
            </a:r>
          </a:p>
          <a:p>
            <a:pPr lvl="1"/>
            <a:r>
              <a:rPr lang="en-US" sz="2400">
                <a:latin typeface="Arial" pitchFamily="-107" charset="0"/>
                <a:cs typeface="Arial" pitchFamily="-107" charset="0"/>
              </a:rPr>
              <a:t>Often better than government intervention and changing incentives for a firm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358775"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Seinfeld</a:t>
            </a:r>
            <a:r>
              <a:rPr lang="en-US">
                <a:latin typeface="Arial" pitchFamily="-107" charset="0"/>
                <a:cs typeface="Arial" pitchFamily="-107" charset="0"/>
              </a:rPr>
              <a:t>,</a:t>
            </a:r>
            <a:r>
              <a:rPr lang="en-US" i="1">
                <a:latin typeface="Arial" pitchFamily="-107" charset="0"/>
                <a:cs typeface="Arial" pitchFamily="-107" charset="0"/>
              </a:rPr>
              <a:t> </a:t>
            </a:r>
            <a:r>
              <a:rPr lang="en-US">
                <a:latin typeface="Arial" pitchFamily="-107" charset="0"/>
                <a:cs typeface="Arial" pitchFamily="-107" charset="0"/>
              </a:rPr>
              <a:t>“The Soup Nazi”</a:t>
            </a:r>
          </a:p>
        </p:txBody>
      </p:sp>
      <p:sp>
        <p:nvSpPr>
          <p:cNvPr id="105474" name="Content Placeholder 2"/>
          <p:cNvSpPr>
            <a:spLocks noGrp="1"/>
          </p:cNvSpPr>
          <p:nvPr>
            <p:ph idx="1"/>
          </p:nvPr>
        </p:nvSpPr>
        <p:spPr>
          <a:xfrm>
            <a:off x="457200" y="1712913"/>
            <a:ext cx="8229600" cy="2932112"/>
          </a:xfrm>
        </p:spPr>
        <p:txBody>
          <a:bodyPr/>
          <a:lstStyle/>
          <a:p>
            <a:r>
              <a:rPr lang="en-US" sz="3200">
                <a:latin typeface="Arial" pitchFamily="-107" charset="0"/>
                <a:cs typeface="Arial" pitchFamily="-107" charset="0"/>
              </a:rPr>
              <a:t>Elaine discovers the Soup Nazi’s “secret” recipes, and this threatens to put him out of business.</a:t>
            </a:r>
          </a:p>
        </p:txBody>
      </p:sp>
      <p:pic>
        <p:nvPicPr>
          <p:cNvPr id="105475" name="Picture 4" descr="Tip #376: Monopoly in Seinfeld, “The Soup Nazi”">
            <a:hlinkClick r:id="rId3"/>
          </p:cNvPr>
          <p:cNvPicPr>
            <a:picLocks noChangeAspect="1"/>
          </p:cNvPicPr>
          <p:nvPr/>
        </p:nvPicPr>
        <p:blipFill>
          <a:blip r:embed="rId4"/>
          <a:srcRect l="20306" t="18303" r="22078" b="25455"/>
          <a:stretch>
            <a:fillRect/>
          </a:stretch>
        </p:blipFill>
        <p:spPr bwMode="auto">
          <a:xfrm>
            <a:off x="3749675" y="34750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How Are Monopolies Created?</a:t>
            </a:r>
          </a:p>
        </p:txBody>
      </p:sp>
      <p:sp>
        <p:nvSpPr>
          <p:cNvPr id="8195" name="Content Placeholder 2"/>
          <p:cNvSpPr>
            <a:spLocks noGrp="1"/>
          </p:cNvSpPr>
          <p:nvPr>
            <p:ph idx="1"/>
          </p:nvPr>
        </p:nvSpPr>
        <p:spPr>
          <a:xfrm>
            <a:off x="457200" y="1639888"/>
            <a:ext cx="8229600" cy="5080000"/>
          </a:xfrm>
        </p:spPr>
        <p:txBody>
          <a:bodyPr/>
          <a:lstStyle/>
          <a:p>
            <a:r>
              <a:rPr lang="en-US" sz="3200" dirty="0">
                <a:latin typeface="Arial" pitchFamily="-107" charset="0"/>
                <a:cs typeface="Arial" pitchFamily="-107" charset="0"/>
              </a:rPr>
              <a:t>A monopoly is a single firm that:</a:t>
            </a:r>
          </a:p>
          <a:p>
            <a:pPr lvl="1"/>
            <a:r>
              <a:rPr lang="en-US" sz="2800" dirty="0">
                <a:latin typeface="Arial" pitchFamily="-107" charset="0"/>
                <a:cs typeface="Arial" pitchFamily="-107" charset="0"/>
              </a:rPr>
              <a:t>Sells a product without close substitutes</a:t>
            </a:r>
          </a:p>
          <a:p>
            <a:pPr lvl="1"/>
            <a:r>
              <a:rPr lang="en-US" sz="2800" dirty="0">
                <a:latin typeface="Arial" pitchFamily="-107" charset="0"/>
                <a:cs typeface="Arial" pitchFamily="-107" charset="0"/>
              </a:rPr>
              <a:t>It can prevent entry by new firms.</a:t>
            </a:r>
          </a:p>
          <a:p>
            <a:r>
              <a:rPr lang="en-US" sz="3200" dirty="0">
                <a:latin typeface="Arial" pitchFamily="-107" charset="0"/>
                <a:cs typeface="Arial" pitchFamily="-107" charset="0"/>
              </a:rPr>
              <a:t>Monopoly power:</a:t>
            </a:r>
          </a:p>
          <a:p>
            <a:pPr lvl="1"/>
            <a:r>
              <a:rPr lang="en-US" sz="2800" dirty="0">
                <a:latin typeface="Arial" pitchFamily="-107" charset="0"/>
                <a:cs typeface="Arial" pitchFamily="-107" charset="0"/>
              </a:rPr>
              <a:t>Ability to set the price of a good or service</a:t>
            </a:r>
          </a:p>
          <a:p>
            <a:r>
              <a:rPr lang="en-US" sz="3200" dirty="0">
                <a:latin typeface="Arial" pitchFamily="-107" charset="0"/>
                <a:cs typeface="Arial" pitchFamily="-107" charset="0"/>
              </a:rPr>
              <a:t>Barriers to entry:</a:t>
            </a:r>
          </a:p>
          <a:p>
            <a:pPr lvl="1"/>
            <a:r>
              <a:rPr lang="en-US" sz="2800" dirty="0">
                <a:latin typeface="Arial" pitchFamily="-107" charset="0"/>
                <a:cs typeface="Arial" pitchFamily="-107" charset="0"/>
              </a:rPr>
              <a:t>Restrictions that make it difficult for new firms to enter a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0"/>
            <a:ext cx="8229600" cy="1527175"/>
          </a:xfrm>
        </p:spPr>
        <p:txBody>
          <a:bodyPr/>
          <a:lstStyle/>
          <a:p>
            <a:r>
              <a:rPr lang="en-US" dirty="0">
                <a:solidFill>
                  <a:srgbClr val="1392C8"/>
                </a:solidFill>
                <a:latin typeface="Arial" pitchFamily="-107" charset="0"/>
                <a:cs typeface="Arial" pitchFamily="-107" charset="0"/>
              </a:rPr>
              <a:t>Writing to Learn: An Informal Quiz—1 </a:t>
            </a:r>
          </a:p>
        </p:txBody>
      </p:sp>
      <p:sp>
        <p:nvSpPr>
          <p:cNvPr id="3"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Put away your books and notes. If you know the answers to any of the questions below, write out your answers in your own words. </a:t>
            </a:r>
          </a:p>
          <a:p>
            <a:pPr marL="514350" indent="-514350">
              <a:buFont typeface="+mj-lt"/>
              <a:buAutoNum type="arabicPeriod"/>
            </a:pPr>
            <a:r>
              <a:rPr lang="en-US" sz="2800" dirty="0">
                <a:latin typeface="Arial" pitchFamily="-107" charset="0"/>
                <a:cs typeface="Arial" pitchFamily="-107" charset="0"/>
              </a:rPr>
              <a:t>Describe one natural barrier to entry and one government-created barrier to entry that can lead to a monopoly.</a:t>
            </a:r>
          </a:p>
          <a:p>
            <a:pPr marL="514350" indent="-514350">
              <a:buFont typeface="+mj-lt"/>
              <a:buAutoNum type="arabicPeriod"/>
            </a:pPr>
            <a:r>
              <a:rPr lang="en-US" sz="2800" dirty="0">
                <a:latin typeface="Arial" pitchFamily="-107" charset="0"/>
                <a:cs typeface="Arial" pitchFamily="-107" charset="0"/>
              </a:rPr>
              <a:t>Compare the decision of profit-maximizing output quantity for a perfectly competitive firm to that of the monopolist.</a:t>
            </a:r>
          </a:p>
          <a:p>
            <a:pPr>
              <a:buFont typeface="Calibri" pitchFamily="-107" charset="0"/>
              <a:buAutoNum type="arabicPeriod"/>
            </a:pPr>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1527175"/>
          </a:xfrm>
        </p:spPr>
        <p:txBody>
          <a:bodyPr/>
          <a:lstStyle/>
          <a:p>
            <a:r>
              <a:rPr lang="en-US" dirty="0">
                <a:solidFill>
                  <a:srgbClr val="1392C8"/>
                </a:solidFill>
                <a:latin typeface="Arial" pitchFamily="-107" charset="0"/>
                <a:cs typeface="Arial" pitchFamily="-107" charset="0"/>
              </a:rPr>
              <a:t>Writing to Learn: An Informal Quiz—2 </a:t>
            </a:r>
          </a:p>
        </p:txBody>
      </p:sp>
      <p:sp>
        <p:nvSpPr>
          <p:cNvPr id="3" name="Content Placeholder 2"/>
          <p:cNvSpPr>
            <a:spLocks noGrp="1"/>
          </p:cNvSpPr>
          <p:nvPr>
            <p:ph idx="1"/>
          </p:nvPr>
        </p:nvSpPr>
        <p:spPr>
          <a:xfrm>
            <a:off x="457200" y="1712913"/>
            <a:ext cx="8229600" cy="4895850"/>
          </a:xfrm>
        </p:spPr>
        <p:txBody>
          <a:bodyPr/>
          <a:lstStyle/>
          <a:p>
            <a:pPr marL="514350" indent="-514350">
              <a:buFont typeface="+mj-lt"/>
              <a:buAutoNum type="arabicPeriod" startAt="3"/>
            </a:pPr>
            <a:r>
              <a:rPr lang="en-US" sz="2800" dirty="0">
                <a:latin typeface="Arial" pitchFamily="-107" charset="0"/>
                <a:cs typeface="Arial" pitchFamily="-107" charset="0"/>
              </a:rPr>
              <a:t>Draw a graph depicting the MR, MC, and demand curves for the monopolist. Label the profit-maximizing quantity of output and the price the monopolist will charge.</a:t>
            </a:r>
          </a:p>
          <a:p>
            <a:pPr marL="514350" indent="-514350">
              <a:buFont typeface="+mj-lt"/>
              <a:buAutoNum type="arabicPeriod" startAt="3"/>
            </a:pPr>
            <a:endParaRPr lang="en-US" sz="2800" dirty="0">
              <a:latin typeface="Arial" pitchFamily="-107" charset="0"/>
              <a:cs typeface="Arial" pitchFamily="-107" charset="0"/>
            </a:endParaRPr>
          </a:p>
          <a:p>
            <a:pPr marL="514350" indent="-514350">
              <a:buFont typeface="+mj-lt"/>
              <a:buAutoNum type="arabicPeriod" startAt="3"/>
            </a:pPr>
            <a:r>
              <a:rPr lang="en-US" sz="2800" dirty="0">
                <a:latin typeface="Arial" pitchFamily="-107" charset="0"/>
                <a:cs typeface="Arial" pitchFamily="-107" charset="0"/>
              </a:rPr>
              <a:t>Name one problem associated with monopolies, and propose one solution to this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59395"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Monopolies do not always earn profits. They control supply but not demand.</a:t>
            </a:r>
          </a:p>
          <a:p>
            <a:r>
              <a:rPr lang="en-US" sz="2800">
                <a:latin typeface="Arial" pitchFamily="-107" charset="0"/>
                <a:cs typeface="Arial" pitchFamily="-107" charset="0"/>
              </a:rPr>
              <a:t>Competitive markets generally maximize social welfare. Monopolies lead to a welfare loss: dead weight loss.</a:t>
            </a:r>
          </a:p>
          <a:p>
            <a:r>
              <a:rPr lang="en-US" sz="2800">
                <a:latin typeface="Arial" pitchFamily="-107" charset="0"/>
                <a:cs typeface="Arial" pitchFamily="-107" charset="0"/>
              </a:rPr>
              <a:t>Government seeks to limit monopoly outcomes and promote competitive markets.</a:t>
            </a:r>
          </a:p>
          <a:p>
            <a:r>
              <a:rPr lang="en-US" sz="2800">
                <a:latin typeface="Arial" pitchFamily="-107" charset="0"/>
                <a:cs typeface="Arial" pitchFamily="-107" charset="0"/>
              </a:rPr>
              <a:t>Perfectly competitive markets and monopolies are market structures at opposite extremes.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32" t="1" r="241" b="80393"/>
          <a:stretch/>
        </p:blipFill>
        <p:spPr>
          <a:xfrm>
            <a:off x="116958" y="191387"/>
            <a:ext cx="4401879" cy="614561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32" t="20310" r="927" b="61860"/>
          <a:stretch/>
        </p:blipFill>
        <p:spPr>
          <a:xfrm>
            <a:off x="4742122" y="1228061"/>
            <a:ext cx="4237766" cy="5475767"/>
          </a:xfrm>
          <a:prstGeom prst="rect">
            <a:avLst/>
          </a:prstGeom>
        </p:spPr>
      </p:pic>
      <p:sp>
        <p:nvSpPr>
          <p:cNvPr id="10" name="Title 4"/>
          <p:cNvSpPr txBox="1">
            <a:spLocks/>
          </p:cNvSpPr>
          <p:nvPr/>
        </p:nvSpPr>
        <p:spPr>
          <a:xfrm>
            <a:off x="5050464" y="0"/>
            <a:ext cx="3636335" cy="1318438"/>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r>
              <a:rPr lang="en-US" sz="3400" dirty="0" smtClean="0"/>
              <a:t>Is Google a </a:t>
            </a:r>
            <a:br>
              <a:rPr lang="en-US" sz="3400" dirty="0" smtClean="0"/>
            </a:br>
            <a:r>
              <a:rPr lang="en-US" sz="3400" dirty="0" smtClean="0"/>
              <a:t>Monopoly?</a:t>
            </a:r>
            <a:r>
              <a:rPr lang="en-US" sz="3600" dirty="0" smtClean="0">
                <a:latin typeface="Arial" pitchFamily="-107" charset="0"/>
                <a:cs typeface="Arial" pitchFamily="-107" charset="0"/>
              </a:rPr>
              <a:t>—</a:t>
            </a:r>
            <a:r>
              <a:rPr lang="en-US" sz="3400" dirty="0" smtClean="0"/>
              <a:t>1 </a:t>
            </a:r>
            <a:endParaRPr lang="en-US" sz="3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32" t="38139" r="927" b="41706"/>
          <a:stretch/>
        </p:blipFill>
        <p:spPr>
          <a:xfrm>
            <a:off x="180754" y="148855"/>
            <a:ext cx="4374804" cy="639016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31" t="58605" r="-181" b="22480"/>
          <a:stretch/>
        </p:blipFill>
        <p:spPr>
          <a:xfrm>
            <a:off x="4816549" y="1196161"/>
            <a:ext cx="4078716" cy="5528931"/>
          </a:xfrm>
          <a:prstGeom prst="rect">
            <a:avLst/>
          </a:prstGeom>
        </p:spPr>
      </p:pic>
      <p:sp>
        <p:nvSpPr>
          <p:cNvPr id="6" name="Title 4"/>
          <p:cNvSpPr txBox="1">
            <a:spLocks/>
          </p:cNvSpPr>
          <p:nvPr/>
        </p:nvSpPr>
        <p:spPr>
          <a:xfrm>
            <a:off x="5050464" y="0"/>
            <a:ext cx="3636335" cy="1318438"/>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r>
              <a:rPr lang="en-US" sz="3400" dirty="0" smtClean="0"/>
              <a:t>Is Google a </a:t>
            </a:r>
            <a:br>
              <a:rPr lang="en-US" sz="3400" dirty="0" smtClean="0"/>
            </a:br>
            <a:r>
              <a:rPr lang="en-US" sz="3400" dirty="0" smtClean="0"/>
              <a:t>Monopoly?</a:t>
            </a:r>
            <a:r>
              <a:rPr lang="en-US" sz="3600" dirty="0" smtClean="0">
                <a:latin typeface="Arial" pitchFamily="-107" charset="0"/>
                <a:cs typeface="Arial" pitchFamily="-107" charset="0"/>
              </a:rPr>
              <a:t>—</a:t>
            </a:r>
            <a:r>
              <a:rPr lang="en-US" sz="3400" dirty="0" smtClean="0"/>
              <a:t>2 </a:t>
            </a:r>
            <a:endParaRPr lang="en-US" sz="3400" dirty="0"/>
          </a:p>
        </p:txBody>
      </p:sp>
    </p:spTree>
    <p:extLst>
      <p:ext uri="{BB962C8B-B14F-4D97-AF65-F5344CB8AC3E}">
        <p14:creationId xmlns:p14="http://schemas.microsoft.com/office/powerpoint/2010/main" val="1348173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32" t="77364" r="-1"/>
          <a:stretch/>
        </p:blipFill>
        <p:spPr>
          <a:xfrm>
            <a:off x="4603897" y="0"/>
            <a:ext cx="4219866" cy="6858000"/>
          </a:xfrm>
          <a:prstGeom prst="rect">
            <a:avLst/>
          </a:prstGeom>
        </p:spPr>
      </p:pic>
      <p:sp>
        <p:nvSpPr>
          <p:cNvPr id="6" name="Title 4"/>
          <p:cNvSpPr txBox="1">
            <a:spLocks/>
          </p:cNvSpPr>
          <p:nvPr/>
        </p:nvSpPr>
        <p:spPr>
          <a:xfrm>
            <a:off x="297710" y="297711"/>
            <a:ext cx="4029741" cy="1329069"/>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a:lstStyle>
          <a:p>
            <a:r>
              <a:rPr lang="en-US" sz="3400" dirty="0" smtClean="0"/>
              <a:t>Is Google a </a:t>
            </a:r>
            <a:br>
              <a:rPr lang="en-US" sz="3400" dirty="0" smtClean="0"/>
            </a:br>
            <a:r>
              <a:rPr lang="en-US" sz="3400" dirty="0" smtClean="0"/>
              <a:t>Monopoly?</a:t>
            </a:r>
            <a:r>
              <a:rPr lang="en-US" sz="3600" dirty="0" smtClean="0">
                <a:latin typeface="Arial" pitchFamily="-107" charset="0"/>
                <a:cs typeface="Arial" pitchFamily="-107" charset="0"/>
              </a:rPr>
              <a:t>—</a:t>
            </a:r>
            <a:r>
              <a:rPr lang="en-US" sz="3400" dirty="0" smtClean="0"/>
              <a:t>3 </a:t>
            </a:r>
            <a:endParaRPr lang="en-US" sz="3400" dirty="0"/>
          </a:p>
        </p:txBody>
      </p:sp>
    </p:spTree>
    <p:extLst>
      <p:ext uri="{BB962C8B-B14F-4D97-AF65-F5344CB8AC3E}">
        <p14:creationId xmlns:p14="http://schemas.microsoft.com/office/powerpoint/2010/main" val="58008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Forrest Gump</a:t>
            </a:r>
          </a:p>
        </p:txBody>
      </p:sp>
      <p:sp>
        <p:nvSpPr>
          <p:cNvPr id="23554" name="Content Placeholder 2"/>
          <p:cNvSpPr>
            <a:spLocks noGrp="1"/>
          </p:cNvSpPr>
          <p:nvPr>
            <p:ph idx="1"/>
          </p:nvPr>
        </p:nvSpPr>
        <p:spPr>
          <a:xfrm>
            <a:off x="457200" y="1712913"/>
            <a:ext cx="8229600" cy="1241425"/>
          </a:xfrm>
        </p:spPr>
        <p:txBody>
          <a:bodyPr/>
          <a:lstStyle/>
          <a:p>
            <a:r>
              <a:rPr lang="en-US" sz="3200">
                <a:latin typeface="Arial" pitchFamily="-107" charset="0"/>
                <a:cs typeface="Arial" pitchFamily="-107" charset="0"/>
              </a:rPr>
              <a:t>Forrest Gump goes into the shrimping business.</a:t>
            </a:r>
          </a:p>
        </p:txBody>
      </p:sp>
      <p:pic>
        <p:nvPicPr>
          <p:cNvPr id="23555" name="Picture 4" descr="Tip #357: Monopoly in Forrest Gump">
            <a:hlinkClick r:id="rId3"/>
          </p:cNvPr>
          <p:cNvPicPr>
            <a:picLocks noChangeAspect="1"/>
          </p:cNvPicPr>
          <p:nvPr/>
        </p:nvPicPr>
        <p:blipFill>
          <a:blip r:embed="rId4"/>
          <a:srcRect l="20306" t="18303" r="22078" b="25455"/>
          <a:stretch>
            <a:fillRect/>
          </a:stretch>
        </p:blipFill>
        <p:spPr bwMode="auto">
          <a:xfrm>
            <a:off x="3797300" y="314007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10434</TotalTime>
  <Words>5350</Words>
  <Application>Microsoft Macintosh PowerPoint</Application>
  <PresentationFormat>On-screen Show (4:3)</PresentationFormat>
  <Paragraphs>796</Paragraphs>
  <Slides>52</Slides>
  <Notes>52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52</vt:i4>
      </vt:variant>
    </vt:vector>
  </HeadingPairs>
  <TitlesOfParts>
    <vt:vector size="65" baseType="lpstr">
      <vt:lpstr>Calibri</vt:lpstr>
      <vt:lpstr>Helvetica Neue</vt:lpstr>
      <vt:lpstr>Helvetica Neue Medium</vt:lpstr>
      <vt:lpstr>MS PGothic</vt:lpstr>
      <vt:lpstr>ＭＳ Ｐゴシック</vt:lpstr>
      <vt:lpstr>Symbol</vt:lpstr>
      <vt:lpstr>Wingdings</vt:lpstr>
      <vt:lpstr>ヒラギノ角ゴ Pro W3</vt:lpstr>
      <vt:lpstr>Arial</vt:lpstr>
      <vt:lpstr>Office Theme</vt:lpstr>
      <vt:lpstr>4_Office Theme</vt:lpstr>
      <vt:lpstr>5_Office Theme</vt:lpstr>
      <vt:lpstr>1_Office Theme</vt:lpstr>
      <vt:lpstr>Understanding Monopoly</vt:lpstr>
      <vt:lpstr>Previously—1 </vt:lpstr>
      <vt:lpstr>Previously—2 </vt:lpstr>
      <vt:lpstr>Big Questions</vt:lpstr>
      <vt:lpstr>How Are Monopolies Created?</vt:lpstr>
      <vt:lpstr>PowerPoint Presentation</vt:lpstr>
      <vt:lpstr>PowerPoint Presentation</vt:lpstr>
      <vt:lpstr>PowerPoint Presentation</vt:lpstr>
      <vt:lpstr>Economics in Forrest Gump</vt:lpstr>
      <vt:lpstr>Economics in The Simpsons, “Who Shot Mr. Burns, Part I”</vt:lpstr>
      <vt:lpstr>Economics in The Office, “Moroccan Christmas”</vt:lpstr>
      <vt:lpstr>Natural Barriers to Entry</vt:lpstr>
      <vt:lpstr>Government-Created Barriers</vt:lpstr>
      <vt:lpstr>Pennsylvania’s Liquor Monopoly</vt:lpstr>
      <vt:lpstr>Characteristics of a Monopoly</vt:lpstr>
      <vt:lpstr>Practice What You Know—1 </vt:lpstr>
      <vt:lpstr>Practice What You Know—2 </vt:lpstr>
      <vt:lpstr>The Monopolist’s Pricing  and Output Decisions</vt:lpstr>
      <vt:lpstr>Comparing Demand Curves</vt:lpstr>
      <vt:lpstr>Profit-Maximizing Rule  for Monopoly</vt:lpstr>
      <vt:lpstr>Monopoly Marginal Revenue—1 </vt:lpstr>
      <vt:lpstr>Monopoly Marginal Revenue—2 </vt:lpstr>
      <vt:lpstr>Monopoly MR and Demand</vt:lpstr>
      <vt:lpstr>Deciding How Much to Produce</vt:lpstr>
      <vt:lpstr>The Monopolist’s Profit—1</vt:lpstr>
      <vt:lpstr>The Monopolist’s Profit—2</vt:lpstr>
      <vt:lpstr>Contrasting Competition  and Monopoly</vt:lpstr>
      <vt:lpstr>Practice What You Know—3 </vt:lpstr>
      <vt:lpstr>Class Activity: Think-Pair-Share—1.A </vt:lpstr>
      <vt:lpstr>Class Activity: Think-Pair-Share—1.B </vt:lpstr>
      <vt:lpstr>Class Activity: Think-Pair-Share—2.A</vt:lpstr>
      <vt:lpstr>Class Activity: Think-Pair-Share—2.B</vt:lpstr>
      <vt:lpstr>The Problems with  Monopolies—1 </vt:lpstr>
      <vt:lpstr>Competitive Markets versus Monopoly</vt:lpstr>
      <vt:lpstr>Deadweight Loss of Monopoly</vt:lpstr>
      <vt:lpstr>Monopoly versus Competition</vt:lpstr>
      <vt:lpstr>The Problems with  Monopolies—2 </vt:lpstr>
      <vt:lpstr>Economics in The Distinguished Gentleman</vt:lpstr>
      <vt:lpstr>Economics in One-Man Band</vt:lpstr>
      <vt:lpstr>Practice What You Know—4 </vt:lpstr>
      <vt:lpstr>Solutions to Monopolies—1 </vt:lpstr>
      <vt:lpstr>Solutions to Monopolies—2 </vt:lpstr>
      <vt:lpstr>Solutions to Monopolies—3 </vt:lpstr>
      <vt:lpstr>Regulatory Solution for Natural Monopoly—1</vt:lpstr>
      <vt:lpstr>Regulating Markets—1 </vt:lpstr>
      <vt:lpstr>Regulatory Solution for Natural Monopoly—2</vt:lpstr>
      <vt:lpstr>Regulating Markets—2 </vt:lpstr>
      <vt:lpstr>Caveat about Government Oversight</vt:lpstr>
      <vt:lpstr>Economics in Seinfeld, “The Soup Nazi”</vt:lpstr>
      <vt:lpstr>Writing to Learn: An Informal Quiz—1 </vt:lpstr>
      <vt:lpstr>Writing to Learn: An Informal Quiz—2 </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Lesser;Philip Heap</dc:creator>
  <cp:lastModifiedBy>Victoria Reuter</cp:lastModifiedBy>
  <cp:revision>765</cp:revision>
  <dcterms:created xsi:type="dcterms:W3CDTF">2017-01-19T20:05:34Z</dcterms:created>
  <dcterms:modified xsi:type="dcterms:W3CDTF">2017-03-29T18:49:01Z</dcterms:modified>
</cp:coreProperties>
</file>